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0969" autoAdjust="0"/>
  </p:normalViewPr>
  <p:slideViewPr>
    <p:cSldViewPr snapToGrid="0" snapToObjects="1">
      <p:cViewPr varScale="1">
        <p:scale>
          <a:sx n="90" d="100"/>
          <a:sy n="90" d="100"/>
        </p:scale>
        <p:origin x="-2136" y="-10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pt-PT" b="1" u="sng"/>
            <a:t>Cooperação obrigatória</a:t>
          </a:r>
          <a:r>
            <a:rPr lang="pt-PT"/>
            <a:t> com mandato legal</a:t>
          </a:r>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pt-PT" b="1" u="sng"/>
            <a:t>Cooperação voluntária com mandato legal</a:t>
          </a:r>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pt-PT" b="1" u="sng"/>
            <a:t>Cooperação voluntária independentemente do mandato legal</a:t>
          </a:r>
          <a:r>
            <a:rPr lang="pt-PT"/>
            <a:t> (possivelmente com habilitadores legais)</a:t>
          </a:r>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F17752AB-E7BB-453B-A6F7-8DD9F7C12736}" type="presOf" srcId="{ADB1028C-1369-42B9-BB72-19AF1F4894F6}" destId="{770AABD4-E811-4272-BF10-7BDA78FD4DE0}" srcOrd="0" destOrd="0" presId="urn:microsoft.com/office/officeart/2005/8/layout/arrow2"/>
    <dgm:cxn modelId="{3FC77600-9BA8-4415-8146-7D3482B775F3}" type="presOf" srcId="{4011865C-D35B-426C-A57F-E2F8F1C16EC4}" destId="{54FA3089-450C-4953-BBD4-2ED812225A7E}" srcOrd="0" destOrd="0" presId="urn:microsoft.com/office/officeart/2005/8/layout/arrow2"/>
    <dgm:cxn modelId="{561E4F04-9F96-4C4D-9170-09629070CE86}" type="presOf" srcId="{E011E8E5-2116-4891-AF84-365D5E4FF14C}" destId="{58211350-30BF-450A-8758-89D396676A3C}" srcOrd="0" destOrd="0" presId="urn:microsoft.com/office/officeart/2005/8/layout/arrow2"/>
    <dgm:cxn modelId="{7F6CE701-8621-4E82-99E1-1BD2D90F4401}"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pt-PT"/>
            <a:t>Cooperação obrigatória com mandato legal (sob um tratado de assistência legal mútua; ou ordem de produção)</a:t>
          </a:r>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pt-PT"/>
            <a:t>Cooperação voluntária com mandato legal (por exemplo, Artigo 32 da Convenção de Budapeste)</a:t>
          </a:r>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pt-PT"/>
            <a:t>Cooperação voluntária, independentemente do mandato legal (cooperação direta com prestadores de serviços estrangeiros)</a:t>
          </a:r>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52073A56-EFB2-456E-9129-F7F46C28BE93}" type="presOf" srcId="{4011865C-D35B-426C-A57F-E2F8F1C16EC4}" destId="{54FA3089-450C-4953-BBD4-2ED812225A7E}"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6AF663A8-8B38-4111-A3F6-1F789ACBD6F0}" type="presOf" srcId="{E011E8E5-2116-4891-AF84-365D5E4FF14C}" destId="{58211350-30BF-450A-8758-89D396676A3C}"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A7792EB9-FC6E-4137-BC3F-7569C95C0041}" type="presOf" srcId="{388B850C-5D29-403E-AB03-D48CBA291330}" destId="{628A16A1-9B6C-41A0-9E97-12C4110CDF45}" srcOrd="0" destOrd="0" presId="urn:microsoft.com/office/officeart/2005/8/layout/arrow2"/>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494029" y="0"/>
          <a:ext cx="7241540" cy="452596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413705" y="3123819"/>
          <a:ext cx="188280" cy="18828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507845" y="3217959"/>
          <a:ext cx="1687279" cy="13080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766" tIns="0" rIns="0" bIns="0" numCol="1" spcCol="1270" anchor="t" anchorCtr="0">
          <a:noAutofit/>
        </a:bodyPr>
        <a:lstStyle/>
        <a:p>
          <a:pPr lvl="0" algn="just" defTabSz="577850">
            <a:lnSpc>
              <a:spcPct val="90000"/>
            </a:lnSpc>
            <a:spcBef>
              <a:spcPct val="0"/>
            </a:spcBef>
            <a:spcAft>
              <a:spcPct val="35000"/>
            </a:spcAft>
          </a:pPr>
          <a:r>
            <a:rPr lang="pt-PT" sz="1300" b="1" u="sng" kern="1200"/>
            <a:t>Cooperação obrigatória</a:t>
          </a:r>
          <a:r>
            <a:rPr lang="pt-PT" sz="1300" kern="1200"/>
            <a:t> com mandato legal</a:t>
          </a:r>
        </a:p>
      </dsp:txBody>
      <dsp:txXfrm>
        <a:off x="1507845" y="3217959"/>
        <a:ext cx="1687279" cy="1308003"/>
      </dsp:txXfrm>
    </dsp:sp>
    <dsp:sp modelId="{CFF06B7C-37D8-441C-B976-4A4262887E62}">
      <dsp:nvSpPr>
        <dsp:cNvPr id="0" name=""/>
        <dsp:cNvSpPr/>
      </dsp:nvSpPr>
      <dsp:spPr>
        <a:xfrm>
          <a:off x="3075638" y="1893662"/>
          <a:ext cx="340352" cy="34035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245815" y="2063839"/>
          <a:ext cx="1737969" cy="24621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0346" tIns="0" rIns="0" bIns="0" numCol="1" spcCol="1270" anchor="t" anchorCtr="0">
          <a:noAutofit/>
        </a:bodyPr>
        <a:lstStyle/>
        <a:p>
          <a:pPr lvl="0" algn="just" defTabSz="577850">
            <a:lnSpc>
              <a:spcPct val="90000"/>
            </a:lnSpc>
            <a:spcBef>
              <a:spcPct val="0"/>
            </a:spcBef>
            <a:spcAft>
              <a:spcPct val="35000"/>
            </a:spcAft>
          </a:pPr>
          <a:r>
            <a:rPr lang="pt-PT" sz="1300" b="1" u="sng" kern="1200"/>
            <a:t>Cooperação voluntária com mandato legal</a:t>
          </a:r>
        </a:p>
      </dsp:txBody>
      <dsp:txXfrm>
        <a:off x="3245815" y="2063839"/>
        <a:ext cx="1737969" cy="2462123"/>
      </dsp:txXfrm>
    </dsp:sp>
    <dsp:sp modelId="{4CEC79C7-DDF2-408C-9EA1-8B48B1B783CD}">
      <dsp:nvSpPr>
        <dsp:cNvPr id="0" name=""/>
        <dsp:cNvSpPr/>
      </dsp:nvSpPr>
      <dsp:spPr>
        <a:xfrm>
          <a:off x="5074304" y="1145068"/>
          <a:ext cx="470700" cy="4707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309654" y="1380418"/>
          <a:ext cx="1737969" cy="314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414" tIns="0" rIns="0" bIns="0" numCol="1" spcCol="1270" anchor="t" anchorCtr="0">
          <a:noAutofit/>
        </a:bodyPr>
        <a:lstStyle/>
        <a:p>
          <a:pPr lvl="0" algn="just" defTabSz="577850">
            <a:lnSpc>
              <a:spcPct val="90000"/>
            </a:lnSpc>
            <a:spcBef>
              <a:spcPct val="0"/>
            </a:spcBef>
            <a:spcAft>
              <a:spcPct val="35000"/>
            </a:spcAft>
          </a:pPr>
          <a:r>
            <a:rPr lang="pt-PT" sz="1300" b="1" u="sng" kern="1200"/>
            <a:t>Cooperação voluntária independentemente do mandato legal</a:t>
          </a:r>
          <a:r>
            <a:rPr lang="pt-PT" sz="1300" kern="1200"/>
            <a:t> (possivelmente com habilitadores legais)</a:t>
          </a:r>
        </a:p>
      </dsp:txBody>
      <dsp:txXfrm>
        <a:off x="5309654" y="1380418"/>
        <a:ext cx="1737969" cy="314554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800EAA-A10C-4DC1-95A9-770E065063FD}">
      <dsp:nvSpPr>
        <dsp:cNvPr id="0" name=""/>
        <dsp:cNvSpPr/>
      </dsp:nvSpPr>
      <dsp:spPr>
        <a:xfrm>
          <a:off x="0" y="-211790"/>
          <a:ext cx="8387542" cy="5242213"/>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33558A-DC4C-4FDB-B864-45FE9E1BD890}">
      <dsp:nvSpPr>
        <dsp:cNvPr id="0" name=""/>
        <dsp:cNvSpPr/>
      </dsp:nvSpPr>
      <dsp:spPr>
        <a:xfrm>
          <a:off x="1065217" y="3406384"/>
          <a:ext cx="218076" cy="21807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AABD4-E811-4272-BF10-7BDA78FD4DE0}">
      <dsp:nvSpPr>
        <dsp:cNvPr id="0" name=""/>
        <dsp:cNvSpPr/>
      </dsp:nvSpPr>
      <dsp:spPr>
        <a:xfrm>
          <a:off x="1174255" y="3076254"/>
          <a:ext cx="1954297" cy="23933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554" tIns="0" rIns="0" bIns="0" numCol="1" spcCol="1270" anchor="t" anchorCtr="0">
          <a:noAutofit/>
        </a:bodyPr>
        <a:lstStyle/>
        <a:p>
          <a:pPr lvl="0" algn="just" defTabSz="666750">
            <a:lnSpc>
              <a:spcPct val="90000"/>
            </a:lnSpc>
            <a:spcBef>
              <a:spcPct val="0"/>
            </a:spcBef>
            <a:spcAft>
              <a:spcPct val="35000"/>
            </a:spcAft>
          </a:pPr>
          <a:r>
            <a:rPr lang="pt-PT" sz="1500" kern="1200"/>
            <a:t>Cooperação obrigatória com mandato legal (sob um tratado de assistência legal mútua; ou ordem de produção)</a:t>
          </a:r>
        </a:p>
      </dsp:txBody>
      <dsp:txXfrm>
        <a:off x="1174255" y="3076254"/>
        <a:ext cx="1954297" cy="2393336"/>
      </dsp:txXfrm>
    </dsp:sp>
    <dsp:sp modelId="{CFF06B7C-37D8-441C-B976-4A4262887E62}">
      <dsp:nvSpPr>
        <dsp:cNvPr id="0" name=""/>
        <dsp:cNvSpPr/>
      </dsp:nvSpPr>
      <dsp:spPr>
        <a:xfrm>
          <a:off x="2990158" y="1981551"/>
          <a:ext cx="394214" cy="3942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211350-30BF-450A-8758-89D396676A3C}">
      <dsp:nvSpPr>
        <dsp:cNvPr id="0" name=""/>
        <dsp:cNvSpPr/>
      </dsp:nvSpPr>
      <dsp:spPr>
        <a:xfrm>
          <a:off x="3187265" y="2178658"/>
          <a:ext cx="2013010" cy="2851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8886" tIns="0" rIns="0" bIns="0" numCol="1" spcCol="1270" anchor="t" anchorCtr="0">
          <a:noAutofit/>
        </a:bodyPr>
        <a:lstStyle/>
        <a:p>
          <a:pPr lvl="0" algn="just" defTabSz="666750">
            <a:lnSpc>
              <a:spcPct val="90000"/>
            </a:lnSpc>
            <a:spcBef>
              <a:spcPct val="0"/>
            </a:spcBef>
            <a:spcAft>
              <a:spcPct val="35000"/>
            </a:spcAft>
          </a:pPr>
          <a:r>
            <a:rPr lang="pt-PT" sz="1500" kern="1200"/>
            <a:t>Cooperação voluntária com mandato legal (por exemplo, Artigo 32 da Convenção de Budapeste)</a:t>
          </a:r>
        </a:p>
      </dsp:txBody>
      <dsp:txXfrm>
        <a:off x="3187265" y="2178658"/>
        <a:ext cx="2013010" cy="2851764"/>
      </dsp:txXfrm>
    </dsp:sp>
    <dsp:sp modelId="{4CEC79C7-DDF2-408C-9EA1-8B48B1B783CD}">
      <dsp:nvSpPr>
        <dsp:cNvPr id="0" name=""/>
        <dsp:cNvSpPr/>
      </dsp:nvSpPr>
      <dsp:spPr>
        <a:xfrm>
          <a:off x="5305120" y="1114489"/>
          <a:ext cx="545190" cy="54519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FA3089-450C-4953-BBD4-2ED812225A7E}">
      <dsp:nvSpPr>
        <dsp:cNvPr id="0" name=""/>
        <dsp:cNvSpPr/>
      </dsp:nvSpPr>
      <dsp:spPr>
        <a:xfrm>
          <a:off x="5577715" y="1387084"/>
          <a:ext cx="2013010" cy="3643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8885" tIns="0" rIns="0" bIns="0" numCol="1" spcCol="1270" anchor="t" anchorCtr="0">
          <a:noAutofit/>
        </a:bodyPr>
        <a:lstStyle/>
        <a:p>
          <a:pPr lvl="0" algn="just" defTabSz="666750">
            <a:lnSpc>
              <a:spcPct val="90000"/>
            </a:lnSpc>
            <a:spcBef>
              <a:spcPct val="0"/>
            </a:spcBef>
            <a:spcAft>
              <a:spcPct val="35000"/>
            </a:spcAft>
          </a:pPr>
          <a:r>
            <a:rPr lang="pt-PT" sz="1500" kern="1200"/>
            <a:t>Cooperação voluntária, independentemente do mandato legal (cooperação direta com prestadores de serviços estrangeiros)</a:t>
          </a:r>
        </a:p>
      </dsp:txBody>
      <dsp:txXfrm>
        <a:off x="5577715" y="1387084"/>
        <a:ext cx="2013010" cy="364333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12-Oct-18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en-US"/>
          </a:p>
        </p:txBody>
      </p:sp>
    </p:spTree>
    <p:extLst>
      <p:ext uri="{BB962C8B-B14F-4D97-AF65-F5344CB8AC3E}">
        <p14:creationId xmlns:p14="http://schemas.microsoft.com/office/powerpoint/2010/main"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12-Oct-18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en-US"/>
          </a:p>
        </p:txBody>
      </p:sp>
    </p:spTree>
    <p:extLst>
      <p:ext uri="{BB962C8B-B14F-4D97-AF65-F5344CB8AC3E}">
        <p14:creationId xmlns:p14="http://schemas.microsoft.com/office/powerpoint/2010/main"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b="1">
                <a:solidFill>
                  <a:schemeClr val="tx1"/>
                </a:solidFill>
                <a:latin typeface="+mn-lt"/>
                <a:ea typeface="+mn-ea"/>
                <a:cs typeface="+mn-cs"/>
              </a:rPr>
              <a:t>Cooperação com a indústria</a:t>
            </a:r>
          </a:p>
          <a:p>
            <a:r>
              <a:rPr lang="pt-PT" sz="1200">
                <a:solidFill>
                  <a:schemeClr val="tx1"/>
                </a:solidFill>
                <a:latin typeface="+mn-lt"/>
                <a:ea typeface="+mn-ea"/>
                <a:cs typeface="+mn-cs"/>
              </a:rPr>
              <a:t>Esta sessão destina-se a fornecer aos formadores uma estrutura para o desenvolvimento de material de formação a ser apresentado como parte de um programa mais vasto. É importante que os juízes e procuradores estejam cientes dos meios e canais disponíveis de cooperação do setor privado para </a:t>
            </a:r>
            <a:r>
              <a:rPr lang="pt-PT" sz="1200" baseline="0">
                <a:solidFill>
                  <a:schemeClr val="tx1"/>
                </a:solidFill>
                <a:latin typeface="+mn-lt"/>
                <a:ea typeface="+mn-ea"/>
                <a:cs typeface="+mn-cs"/>
              </a:rPr>
              <a:t>combater o cibercrime.</a:t>
            </a:r>
            <a:r>
              <a:rPr lang="pt-PT" sz="1200">
                <a:solidFill>
                  <a:schemeClr val="tx1"/>
                </a:solidFill>
                <a:latin typeface="+mn-lt"/>
                <a:ea typeface="+mn-ea"/>
                <a:cs typeface="+mn-cs"/>
              </a:rPr>
              <a:t> Esta sessão fornece uma descrição geral desses </a:t>
            </a:r>
            <a:r>
              <a:rPr lang="pt-PT" sz="1200" baseline="0">
                <a:solidFill>
                  <a:schemeClr val="tx1"/>
                </a:solidFill>
                <a:latin typeface="+mn-lt"/>
                <a:ea typeface="+mn-ea"/>
                <a:cs typeface="+mn-cs"/>
              </a:rPr>
              <a:t>métodos</a:t>
            </a:r>
            <a:r>
              <a:rPr lang="pt-PT" sz="1200">
                <a:solidFill>
                  <a:schemeClr val="tx1"/>
                </a:solidFill>
                <a:latin typeface="+mn-lt"/>
                <a:ea typeface="+mn-ea"/>
                <a:cs typeface="+mn-cs"/>
              </a:rPr>
              <a:t>.  Uma apresentação em PowerPoint é fornecida como um material que os formadores podem utilizar, caso considerem apropriado.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a:t>
            </a:fld>
            <a:endParaRPr lang="en-US"/>
          </a:p>
        </p:txBody>
      </p:sp>
    </p:spTree>
    <p:extLst>
      <p:ext uri="{BB962C8B-B14F-4D97-AF65-F5344CB8AC3E}">
        <p14:creationId xmlns:p14="http://schemas.microsoft.com/office/powerpoint/2010/main"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pt-PT"/>
              <a:t>O</a:t>
            </a:r>
            <a:r>
              <a:rPr lang="pt-PT" baseline="0"/>
              <a:t> formador deve explicar as informações do subscritor </a:t>
            </a:r>
            <a:r>
              <a:rPr lang="pt-PT"/>
              <a:t>como informação para identificar o utilizador de IPs específicos ou IPs utilizados por pessoas especificas (incluindo dados de agentes de registo em agentes de registo de domínio).</a:t>
            </a:r>
            <a:r>
              <a:rPr lang="pt-PT" baseline="0"/>
              <a:t> O formador deve utilizar exemplos de informação do subscritor (tais como o nome do subscritor, endereço, informações de faturamento, etc.) para explicar o âmbito de informação do subscritor.  Nesta fase, o formador deve também destacar a importância da informação do subscritor para questões de investigação. Na fase preliminar de uma investigação, as informação do subscritor é essencial para questões de identificação e obtenção de informações sobre potenciais suspeitos. Geralmente, como os participantes verão mais tarde, os prestadores de serviços dos EUA fornecem acesso às informações dos subscritores às autoridades legais estrangeiras mais prontamente do que dados de tráfego e dados de conteúdo.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a:p>
        </p:txBody>
      </p:sp>
    </p:spTree>
    <p:extLst>
      <p:ext uri="{BB962C8B-B14F-4D97-AF65-F5344CB8AC3E}">
        <p14:creationId xmlns:p14="http://schemas.microsoft.com/office/powerpoint/2010/main"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a:solidFill>
                  <a:schemeClr val="tx1"/>
                </a:solidFill>
                <a:latin typeface="+mn-lt"/>
                <a:ea typeface="+mn-ea"/>
                <a:cs typeface="+mn-cs"/>
              </a:rPr>
              <a:t>É importante que tanto </a:t>
            </a:r>
            <a:r>
              <a:rPr lang="pt-PT" sz="1200" baseline="0">
                <a:solidFill>
                  <a:schemeClr val="tx1"/>
                </a:solidFill>
                <a:latin typeface="+mn-lt"/>
                <a:ea typeface="+mn-ea"/>
                <a:cs typeface="+mn-cs"/>
              </a:rPr>
              <a:t>o formador quanto</a:t>
            </a:r>
            <a:r>
              <a:rPr lang="pt-PT" sz="1200">
                <a:solidFill>
                  <a:schemeClr val="tx1"/>
                </a:solidFill>
                <a:latin typeface="+mn-lt"/>
                <a:ea typeface="+mn-ea"/>
                <a:cs typeface="+mn-cs"/>
              </a:rPr>
              <a:t> os delegados entendam quais são os objetivos da lição.  Estes objetivos </a:t>
            </a:r>
            <a:r>
              <a:rPr lang="pt-PT" sz="1200" baseline="0">
                <a:solidFill>
                  <a:schemeClr val="tx1"/>
                </a:solidFill>
                <a:latin typeface="+mn-lt"/>
                <a:ea typeface="+mn-ea"/>
                <a:cs typeface="+mn-cs"/>
              </a:rPr>
              <a:t>devem ser explicados</a:t>
            </a:r>
            <a:r>
              <a:rPr lang="pt-PT" sz="1200">
                <a:solidFill>
                  <a:schemeClr val="tx1"/>
                </a:solidFill>
                <a:latin typeface="+mn-lt"/>
                <a:ea typeface="+mn-ea"/>
                <a:cs typeface="+mn-cs"/>
              </a:rPr>
              <a:t> detalhadamente aos delegados antes que a sessão comece, utilizando as informações no slide. </a:t>
            </a:r>
            <a:r>
              <a:rPr lang="pt-PT" sz="1200" baseline="0">
                <a:solidFill>
                  <a:schemeClr val="tx1"/>
                </a:solidFill>
                <a:latin typeface="+mn-lt"/>
                <a:ea typeface="+mn-ea"/>
                <a:cs typeface="+mn-cs"/>
              </a:rPr>
              <a:t>Este slide será repetido no final da lição para fins de recapitular a sessão.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105</a:t>
            </a:fld>
            <a:endParaRPr lang="en-US"/>
          </a:p>
        </p:txBody>
      </p:sp>
    </p:spTree>
    <p:extLst>
      <p:ext uri="{BB962C8B-B14F-4D97-AF65-F5344CB8AC3E}">
        <p14:creationId xmlns:p14="http://schemas.microsoft.com/office/powerpoint/2010/main"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a:solidFill>
                  <a:schemeClr val="tx1"/>
                </a:solidFill>
                <a:latin typeface="+mn-lt"/>
                <a:ea typeface="+mn-ea"/>
                <a:cs typeface="+mn-cs"/>
              </a:rPr>
              <a:t>É importante que tanto </a:t>
            </a:r>
            <a:r>
              <a:rPr lang="pt-PT" sz="1200" baseline="0">
                <a:solidFill>
                  <a:schemeClr val="tx1"/>
                </a:solidFill>
                <a:latin typeface="+mn-lt"/>
                <a:ea typeface="+mn-ea"/>
                <a:cs typeface="+mn-cs"/>
              </a:rPr>
              <a:t>o formador quanto</a:t>
            </a:r>
            <a:r>
              <a:rPr lang="pt-PT" sz="1200">
                <a:solidFill>
                  <a:schemeClr val="tx1"/>
                </a:solidFill>
                <a:latin typeface="+mn-lt"/>
                <a:ea typeface="+mn-ea"/>
                <a:cs typeface="+mn-cs"/>
              </a:rPr>
              <a:t> os delegados entendam quais são os objetivos da lição.  Estes objetivos </a:t>
            </a:r>
            <a:r>
              <a:rPr lang="pt-PT" sz="1200" baseline="0">
                <a:solidFill>
                  <a:schemeClr val="tx1"/>
                </a:solidFill>
                <a:latin typeface="+mn-lt"/>
                <a:ea typeface="+mn-ea"/>
                <a:cs typeface="+mn-cs"/>
              </a:rPr>
              <a:t>devem ser explicados</a:t>
            </a:r>
            <a:r>
              <a:rPr lang="pt-PT" sz="1200">
                <a:solidFill>
                  <a:schemeClr val="tx1"/>
                </a:solidFill>
                <a:latin typeface="+mn-lt"/>
                <a:ea typeface="+mn-ea"/>
                <a:cs typeface="+mn-cs"/>
              </a:rPr>
              <a:t> detalhadamente aos delegados antes que a sessão comece, utilizando as informações no slide. </a:t>
            </a:r>
            <a:r>
              <a:rPr lang="pt-PT" sz="1200" baseline="0">
                <a:solidFill>
                  <a:schemeClr val="tx1"/>
                </a:solidFill>
                <a:latin typeface="+mn-lt"/>
                <a:ea typeface="+mn-ea"/>
                <a:cs typeface="+mn-cs"/>
              </a:rPr>
              <a:t>Este slide será repetido no final da lição para fins de recapitular a sessão.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106</a:t>
            </a:fld>
            <a:endParaRPr lang="en-US"/>
          </a:p>
        </p:txBody>
      </p:sp>
    </p:spTree>
    <p:extLst>
      <p:ext uri="{BB962C8B-B14F-4D97-AF65-F5344CB8AC3E}">
        <p14:creationId xmlns:p14="http://schemas.microsoft.com/office/powerpoint/2010/main"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mn-lt"/>
                <a:ea typeface="+mn-ea"/>
                <a:cs typeface="+mn-cs"/>
              </a:rPr>
              <a:t>O formador deve dar aos participantes a oportunidade de fazer quaisquer perguntas que possam ter em relação à aula.</a:t>
            </a:r>
          </a:p>
          <a:p>
            <a:endParaRPr lang="en-GB" sz="1200" kern="1200" dirty="0">
              <a:solidFill>
                <a:schemeClr val="tx1"/>
              </a:solidFill>
              <a:effectLst/>
              <a:latin typeface="+mn-lt"/>
              <a:ea typeface="+mn-ea"/>
              <a:cs typeface="+mn-cs"/>
            </a:endParaRPr>
          </a:p>
          <a:p>
            <a:r>
              <a:rPr lang="pt-PT" sz="1200" b="1">
                <a:solidFill>
                  <a:schemeClr val="tx1"/>
                </a:solidFill>
                <a:latin typeface="+mn-lt"/>
                <a:ea typeface="+mn-ea"/>
                <a:cs typeface="+mn-cs"/>
              </a:rPr>
              <a:t>Exercícios Práticos </a:t>
            </a:r>
            <a:r>
              <a:rPr lang="pt-PT" sz="1200">
                <a:solidFill>
                  <a:schemeClr val="tx1"/>
                </a:solidFill>
                <a:latin typeface="+mn-lt"/>
                <a:ea typeface="+mn-ea"/>
                <a:cs typeface="+mn-cs"/>
              </a:rPr>
              <a:t>(se aplicável)</a:t>
            </a:r>
          </a:p>
          <a:p>
            <a:r>
              <a:rPr lang="pt-PT" sz="1200">
                <a:solidFill>
                  <a:schemeClr val="tx1"/>
                </a:solidFill>
                <a:latin typeface="+mn-lt"/>
                <a:ea typeface="+mn-ea"/>
                <a:cs typeface="+mn-cs"/>
              </a:rPr>
              <a:t>Não há outros exercícios práticos planeados para esta sessão. No entanto, esta sessão destina-se a ser interativa e estão incluídos estudos de caso, que serão discutidos verbalmente entre os participantes. </a:t>
            </a:r>
          </a:p>
          <a:p>
            <a:endParaRPr lang="en-GB" sz="1200" kern="1200" dirty="0">
              <a:solidFill>
                <a:schemeClr val="tx1"/>
              </a:solidFill>
              <a:effectLst/>
              <a:latin typeface="+mn-lt"/>
              <a:ea typeface="+mn-ea"/>
              <a:cs typeface="+mn-cs"/>
            </a:endParaRPr>
          </a:p>
          <a:p>
            <a:r>
              <a:rPr lang="pt-PT" sz="1200" b="1">
                <a:solidFill>
                  <a:schemeClr val="tx1"/>
                </a:solidFill>
                <a:latin typeface="+mn-lt"/>
                <a:ea typeface="+mn-ea"/>
                <a:cs typeface="+mn-cs"/>
              </a:rPr>
              <a:t>Avaliação de conhecimentos </a:t>
            </a:r>
          </a:p>
          <a:p>
            <a:r>
              <a:rPr lang="pt-PT" sz="1200">
                <a:solidFill>
                  <a:schemeClr val="tx1"/>
                </a:solidFill>
                <a:latin typeface="+mn-lt"/>
                <a:ea typeface="+mn-ea"/>
                <a:cs typeface="+mn-cs"/>
              </a:rPr>
              <a:t>Não está prevista qualquer avaliação de conhecimentos para esta lição. No entanto, o formador pode fazer perguntas no final da lição.</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107</a:t>
            </a:fld>
            <a:endParaRPr lang="en-GB"/>
          </a:p>
        </p:txBody>
      </p:sp>
    </p:spTree>
    <p:extLst>
      <p:ext uri="{BB962C8B-B14F-4D97-AF65-F5344CB8AC3E}">
        <p14:creationId xmlns:p14="http://schemas.microsoft.com/office/powerpoint/2010/main"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pt-PT"/>
              <a:t>O formador </a:t>
            </a:r>
            <a:r>
              <a:rPr lang="pt-PT" baseline="0"/>
              <a:t>deve explicar o significado do termo "dados de tráfego" - </a:t>
            </a:r>
            <a:r>
              <a:rPr lang="pt-PT"/>
              <a:t>os dados de tráfego são</a:t>
            </a:r>
            <a:r>
              <a:rPr lang="pt-PT" baseline="0"/>
              <a:t> ficheiros de registo anónimos que registam atividades do sistema operativo de computadores ou de comunicação entre sistemas informáticos.</a:t>
            </a:r>
            <a:r>
              <a:rPr lang="pt-PT"/>
              <a:t> O formador</a:t>
            </a:r>
            <a:r>
              <a:rPr lang="pt-PT" baseline="0"/>
              <a:t> deve também enfatizar a importância dos dados de tráfego para questões de investigação e os poderes processuais na legislação nacional específica aos dados de tráfego (por exemplo, preservação acelerada e divulgação parcial de dados de tráfego e recolham em tempo real de dados de tráfego). É importante que os participantes compreendam que os dados de tráfego são dados de registo que indicam certos detalhes relativamente à comunicação (ou seja, origem, destino, caminho, hora, data, tamanho, duração ou tipo de serviço subjacente).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12</a:t>
            </a:fld>
            <a:endParaRPr lang="en-US"/>
          </a:p>
        </p:txBody>
      </p:sp>
    </p:spTree>
    <p:extLst>
      <p:ext uri="{BB962C8B-B14F-4D97-AF65-F5344CB8AC3E}">
        <p14:creationId xmlns:p14="http://schemas.microsoft.com/office/powerpoint/2010/main"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O formador deve explicar o</a:t>
            </a:r>
            <a:r>
              <a:rPr lang="pt-PT" baseline="0"/>
              <a:t> termo "dados de conteúdo". Poderá ser útil para o formador focar-se em exemplos de dados de conteúdo para que os participantes sejam capazes de compreender o seu âmbito. É importante que o formador enfatize que os dados de conteúdo são os mais confidenciais a nível de privacidade, pois não são dados anónimos e contém conteúdos de comunicação atuais e/ou mensagens ou informações a serem transmitidas.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13</a:t>
            </a:fld>
            <a:endParaRPr lang="en-US"/>
          </a:p>
        </p:txBody>
      </p:sp>
    </p:spTree>
    <p:extLst>
      <p:ext uri="{BB962C8B-B14F-4D97-AF65-F5344CB8AC3E}">
        <p14:creationId xmlns:p14="http://schemas.microsoft.com/office/powerpoint/2010/main"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O formador deve explicar o significado de </a:t>
            </a:r>
            <a:r>
              <a:rPr lang="pt-PT" baseline="0"/>
              <a:t>dos dados da nuvem. Pode ser útil referir-se a serviços populares de armazenamento em nuvem para que os participantes possam entender esta tecnologia relativamente nova. Grande parte do problema em cooperar com a indústria é que os dados que são a posse ou o controlo do setor geralmente estão na forma de dados em nuvem armazenados noutra jurisdição. É por isso que é importante explicar aos participantes o que são os dados da nuvem.</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14</a:t>
            </a:fld>
            <a:endParaRPr lang="en-US"/>
          </a:p>
        </p:txBody>
      </p:sp>
    </p:spTree>
    <p:extLst>
      <p:ext uri="{BB962C8B-B14F-4D97-AF65-F5344CB8AC3E}">
        <p14:creationId xmlns:p14="http://schemas.microsoft.com/office/powerpoint/2010/main"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baseline="0"/>
              <a:t>O formador deve referir ao Grupo de Provas em Nuvem (CEG), um grupo de trabalho do Comité de Cibercrime (T-CY) do Conselho Europeu, antes de passar para os próximos slides que falam sobre como os dados de nuvem são diferentes dos dados convencionais. </a:t>
            </a:r>
          </a:p>
          <a:p>
            <a:endParaRPr lang="en-US" baseline="0" dirty="0"/>
          </a:p>
          <a:p>
            <a:r>
              <a:rPr lang="pt-PT" baseline="0"/>
              <a:t>Mais informações do CEG: http://www.coe.int/en/web/cybercrime/ceg</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15</a:t>
            </a:fld>
            <a:endParaRPr lang="en-US"/>
          </a:p>
        </p:txBody>
      </p:sp>
    </p:spTree>
    <p:extLst>
      <p:ext uri="{BB962C8B-B14F-4D97-AF65-F5344CB8AC3E}">
        <p14:creationId xmlns:p14="http://schemas.microsoft.com/office/powerpoint/2010/main"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baseline="0"/>
              <a:t>Nesta etapa da aula, o formador deve explicar alguns dos principais desafios que surgem como resultado do armazenamento em nuvem e do armazenamento de dados remotos que foram tratados pelo Grupo de Provas em Nuvem. Problemas particulares, incluindo as questões de jurisdição, quais regras de acesso serão aplicadas e múltiplas camadas de jurisdição, são de particular preocupação para os participantes, pois essas questões podem ser utilizadas pelo formador para destacar a importância da cooperação direta com a indústria estrangeira para combater o cibercrime eficazmente.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16</a:t>
            </a:fld>
            <a:endParaRPr lang="en-US"/>
          </a:p>
        </p:txBody>
      </p:sp>
    </p:spTree>
    <p:extLst>
      <p:ext uri="{BB962C8B-B14F-4D97-AF65-F5344CB8AC3E}">
        <p14:creationId xmlns:p14="http://schemas.microsoft.com/office/powerpoint/2010/main"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a:t>O formador deve dar aos participantes a oportunidade de fazer quaisquer perguntas que possam ter em relação à Parte Um da aula.</a:t>
            </a:r>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extLst>
      <p:ext uri="{BB962C8B-B14F-4D97-AF65-F5344CB8AC3E}">
        <p14:creationId xmlns:p14="http://schemas.microsoft.com/office/powerpoint/2010/main"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a:t>Os </a:t>
            </a:r>
            <a:r>
              <a:rPr lang="pt-PT" baseline="0"/>
              <a:t>participantes precisam de estar cientes das maneiras pelas quais a cooperação entre os prestadores de serviços de aplicação da lei e do setor privado nacional pode ser ativada. Esta parte explicará os diferentes níveis de cooperação e as várias considerações que precisam de ser levadas em consideração pelos participantes no exercício dos seus poderes em relação ao acesso a dados mantidos por prestadores de serviços nacionais.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18</a:t>
            </a:fld>
            <a:endParaRPr lang="en-US"/>
          </a:p>
        </p:txBody>
      </p:sp>
    </p:spTree>
    <p:extLst>
      <p:ext uri="{BB962C8B-B14F-4D97-AF65-F5344CB8AC3E}">
        <p14:creationId xmlns:p14="http://schemas.microsoft.com/office/powerpoint/2010/main"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formador</a:t>
            </a:r>
            <a:r>
              <a:rPr lang="pt-PT" baseline="0"/>
              <a:t> deve explicar os três níveis de cooperação que podem ocorrer com a indústria nacional:</a:t>
            </a:r>
          </a:p>
          <a:p>
            <a:endParaRPr lang="en-US" baseline="0" dirty="0"/>
          </a:p>
          <a:p>
            <a:pPr marL="228600" indent="-228600" algn="just">
              <a:buAutoNum type="arabicPeriod"/>
            </a:pPr>
            <a:r>
              <a:rPr lang="pt-PT" b="1" baseline="0"/>
              <a:t>Cooperação obrigatória com mandato legal - </a:t>
            </a:r>
            <a:r>
              <a:rPr lang="pt-PT" b="0" baseline="0"/>
              <a:t>Trata-se de uma cooperação obrigatória resultante da aplicação da lei que exerce poderes processuais que correspondem aos artigos 16.º a 21.º da Convenção de Budapeste. Isto envolve a emissão de ordens/mandatos que obrigam o sujeito de tal ordem/mandato de cooperar com as agências de aplicação da lei.</a:t>
            </a:r>
          </a:p>
          <a:p>
            <a:pPr marL="228600" indent="-228600">
              <a:buAutoNum type="arabicPeriod"/>
            </a:pPr>
            <a:r>
              <a:rPr lang="pt-PT" b="1" baseline="0"/>
              <a:t>Cooperação voluntária com mandato legal -</a:t>
            </a:r>
            <a:r>
              <a:rPr lang="pt-PT" b="0" baseline="0"/>
              <a:t>Esta é uma cooperação voluntária que ocorre com base em algum mandato legal que não tem a mesma força que as disposições compulsórias da lei. Por exemplo, tal cooperação pode ser o resultado de um memorando de entendimento assinado entre um operador do setor privado e uma agência de aplicação da lei.</a:t>
            </a:r>
          </a:p>
          <a:p>
            <a:pPr marL="228600" indent="-228600">
              <a:buAutoNum type="arabicPeriod"/>
            </a:pPr>
            <a:r>
              <a:rPr lang="pt-PT" b="1" baseline="0"/>
              <a:t>Cooperação voluntária independentemente do mandato legal </a:t>
            </a:r>
            <a:r>
              <a:rPr lang="pt-PT" b="0" baseline="0"/>
              <a:t>- Esta é uma cooperação voluntária que ocorre apesar de não haver mandato legal para a mesma. Tal cooperação pode ser permitida pela lei, mas não é exigida por ela.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19</a:t>
            </a:fld>
            <a:endParaRPr lang="en-US"/>
          </a:p>
        </p:txBody>
      </p:sp>
    </p:spTree>
    <p:extLst>
      <p:ext uri="{BB962C8B-B14F-4D97-AF65-F5344CB8AC3E}">
        <p14:creationId xmlns:p14="http://schemas.microsoft.com/office/powerpoint/2010/main"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O formador deve</a:t>
            </a:r>
            <a:r>
              <a:rPr lang="pt-PT" baseline="0"/>
              <a:t> orientar os participantes através da lista de disposições da lei que determinam a cooperação entre os prestadores de serviços do setor privado e a indústria. O formador deve dizer aos participantes que as principais considerações em relação a cada poder serão tratadas individualmente.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20</a:t>
            </a:fld>
            <a:endParaRPr lang="en-US"/>
          </a:p>
        </p:txBody>
      </p:sp>
    </p:spTree>
    <p:extLst>
      <p:ext uri="{BB962C8B-B14F-4D97-AF65-F5344CB8AC3E}">
        <p14:creationId xmlns:p14="http://schemas.microsoft.com/office/powerpoint/2010/main"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i="0">
                <a:solidFill>
                  <a:schemeClr val="tx1"/>
                </a:solidFill>
                <a:latin typeface="+mn-lt"/>
                <a:ea typeface="+mn-ea"/>
                <a:cs typeface="+mn-cs"/>
              </a:rPr>
              <a:t>O slide da programação enumera as diferentes partes da sessão.</a:t>
            </a:r>
            <a:r>
              <a:rPr lang="pt-PT" sz="1200" i="0" baseline="0">
                <a:solidFill>
                  <a:schemeClr val="tx1"/>
                </a:solidFill>
                <a:latin typeface="+mn-lt"/>
                <a:ea typeface="+mn-ea"/>
                <a:cs typeface="+mn-cs"/>
              </a:rPr>
              <a:t> </a:t>
            </a:r>
            <a:r>
              <a:rPr lang="pt-PT" sz="1200" i="0">
                <a:solidFill>
                  <a:schemeClr val="tx1"/>
                </a:solidFill>
                <a:latin typeface="+mn-lt"/>
                <a:ea typeface="+mn-ea"/>
                <a:cs typeface="+mn-cs"/>
              </a:rPr>
              <a:t>O formador deve explicar como os materiais serão apresentados e que haverá tempo para participação do público e perguntas </a:t>
            </a:r>
            <a:r>
              <a:rPr lang="pt-PT" sz="1200" i="0" baseline="0">
                <a:solidFill>
                  <a:schemeClr val="tx1"/>
                </a:solidFill>
                <a:latin typeface="+mn-lt"/>
                <a:ea typeface="+mn-ea"/>
                <a:cs typeface="+mn-cs"/>
              </a:rPr>
              <a:t>no final de cada parte. </a:t>
            </a:r>
            <a:r>
              <a:rPr lang="pt-PT" sz="1200" i="0">
                <a:solidFill>
                  <a:schemeClr val="tx1"/>
                </a:solidFill>
                <a:latin typeface="+mn-lt"/>
                <a:ea typeface="+mn-ea"/>
                <a:cs typeface="+mn-cs"/>
              </a:rPr>
              <a:t>O formador deve neste momento enfatizar</a:t>
            </a:r>
            <a:r>
              <a:rPr lang="pt-PT" sz="1200" i="0" baseline="0">
                <a:solidFill>
                  <a:schemeClr val="tx1"/>
                </a:solidFill>
                <a:latin typeface="+mn-lt"/>
                <a:ea typeface="+mn-ea"/>
                <a:cs typeface="+mn-cs"/>
              </a:rPr>
              <a:t> </a:t>
            </a:r>
            <a:r>
              <a:rPr lang="pt-PT" sz="1200" i="0">
                <a:solidFill>
                  <a:schemeClr val="tx1"/>
                </a:solidFill>
                <a:latin typeface="+mn-lt"/>
                <a:ea typeface="+mn-ea"/>
                <a:cs typeface="+mn-cs"/>
              </a:rPr>
              <a:t>que esta formação foi projetada para ser interativa e que os participantes deverão participar durante toda a sessão.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a:t>
            </a:fld>
            <a:endParaRPr lang="en-US"/>
          </a:p>
        </p:txBody>
      </p:sp>
    </p:spTree>
    <p:extLst>
      <p:ext uri="{BB962C8B-B14F-4D97-AF65-F5344CB8AC3E}">
        <p14:creationId xmlns:p14="http://schemas.microsoft.com/office/powerpoint/2010/main"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pt-PT"/>
              <a:t>O formador deve explicar </a:t>
            </a:r>
            <a:r>
              <a:rPr lang="pt-PT" baseline="0"/>
              <a:t>o poder interno para buscar a preservação acelerada de dados armazenados no computador.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21</a:t>
            </a:fld>
            <a:endParaRPr lang="en-US"/>
          </a:p>
        </p:txBody>
      </p:sp>
    </p:spTree>
    <p:extLst>
      <p:ext uri="{BB962C8B-B14F-4D97-AF65-F5344CB8AC3E}">
        <p14:creationId xmlns:p14="http://schemas.microsoft.com/office/powerpoint/2010/main"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Ordenar os prestadores de serviços a preservar dados (Artigo 16)</a:t>
            </a:r>
          </a:p>
          <a:p>
            <a:pPr marL="0" indent="0" algn="just">
              <a:buNone/>
            </a:pPr>
            <a:endParaRPr lang="en-US" baseline="0" dirty="0"/>
          </a:p>
          <a:p>
            <a:pPr marL="0" indent="0" algn="just">
              <a:buNone/>
            </a:pPr>
            <a:r>
              <a:rPr lang="pt-PT" baseline="0"/>
              <a:t>É importante que os formadores expliquem o papel do procurador/judiciário com relação ao exercício desse poder para obter a preservação rápida de dados específicos do computador. O formador deve enfatizar as limitações específicas desse poder, inclusive limitando-se a ordenar a preservação e não a retenção de dados, e que só pode ser exercido com respeito a investigações criminais específicas. Isso permitirá que os participantes compreendam o seu âmbito,  </a:t>
            </a:r>
          </a:p>
          <a:p>
            <a:pPr marL="0" indent="0" algn="just">
              <a:buNone/>
            </a:pPr>
            <a:endParaRPr lang="en-US" baseline="0" dirty="0"/>
          </a:p>
          <a:p>
            <a:pPr marL="0" indent="0" algn="just">
              <a:buNone/>
            </a:pPr>
            <a:r>
              <a:rPr lang="pt-PT" baseline="0"/>
              <a:t>O formador deve enfatizar a importância desse poder com relação à cooperação com o setor privado para fins de aplicação da lei, já que muitos prestadores de serviços, por razões técnicas ou comerciais, armazenam dados de computador dos seus subscritores por um período limitado de tempo.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22</a:t>
            </a:fld>
            <a:endParaRPr lang="en-US"/>
          </a:p>
        </p:txBody>
      </p:sp>
    </p:spTree>
    <p:extLst>
      <p:ext uri="{BB962C8B-B14F-4D97-AF65-F5344CB8AC3E}">
        <p14:creationId xmlns:p14="http://schemas.microsoft.com/office/powerpoint/2010/main"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Ordenar os prestadores de serviços a preservar dados </a:t>
            </a:r>
          </a:p>
          <a:p>
            <a:endParaRPr lang="en-US" dirty="0"/>
          </a:p>
          <a:p>
            <a:r>
              <a:rPr lang="pt-PT"/>
              <a:t>O formador deve explicar algumas considerações importantes </a:t>
            </a:r>
            <a:r>
              <a:rPr lang="pt-PT" baseline="0"/>
              <a:t>que os participantes devem ter em mente ao solicitar a preservação acelerada de dados armazenados no computador:</a:t>
            </a:r>
          </a:p>
          <a:p>
            <a:pPr marL="228600" indent="-228600">
              <a:buAutoNum type="arabicPeriod"/>
            </a:pPr>
            <a:r>
              <a:rPr lang="pt-PT" baseline="0"/>
              <a:t>Pode ser pedido que a aplicação declare os motivos para acreditar que os dados são vulneráveis perda ou modificação: Este requisito específico depende de se isto é um requisito da lei nacional. Contudo, pode ser prudente para a pessoa que faz o pedido determinar se é de fato necessário para a preservação rápida de tais dados ou se há tempo suficiente para que o solicitante procure o exercício de outros poderes processuais sob a lei.</a:t>
            </a:r>
          </a:p>
          <a:p>
            <a:pPr marL="228600" indent="-228600" algn="just">
              <a:buAutoNum type="arabicPeriod"/>
            </a:pPr>
            <a:r>
              <a:rPr lang="pt-PT" baseline="0"/>
              <a:t>A ordem deve especificar claramente quais dados são os objetos da ordem: A ordem deve ser feita em relação a dados específicos, não gerais, dados não especificados (por exemplo, todos os dados num determinado sistema informático). </a:t>
            </a:r>
          </a:p>
          <a:p>
            <a:pPr marL="228600" indent="-228600" algn="just">
              <a:buAutoNum type="arabicPeriod"/>
            </a:pPr>
            <a:r>
              <a:rPr lang="pt-PT" baseline="0"/>
              <a:t>A ordem deve especificar se o prestador de serviços privado deve congelar os dados: Em certos casos, é importante que os dados que são objeto de tal ordem de preservação acelerada sejam congelados (ou seja, tornados inacessíveis). Por exemplo, a aplicação da lei pode querer que, em casos de pornografia infantil, certos dados armazenados que pareçam estar sob a definição de pornografia infantil não sejam apenas preservados rapidamente, mas também tornados inacessíveis temporariamente até que estes possam ser apreendidos ou igualmente protegidos.</a:t>
            </a:r>
          </a:p>
          <a:p>
            <a:pPr marL="228600" indent="-228600">
              <a:buAutoNum type="arabicPeriod"/>
            </a:pPr>
            <a:r>
              <a:rPr lang="pt-PT" baseline="0"/>
              <a:t>A ordem deve especificar se o fornecedor de serviços privado é obrigado a manter a ordem confidencial: Se é necessário que a ordem seja confidencial, deve ser especificado.</a:t>
            </a:r>
          </a:p>
          <a:p>
            <a:pPr marL="228600" indent="-228600">
              <a:buAutoNum type="arabicPeriod"/>
            </a:pPr>
            <a:r>
              <a:rPr lang="pt-PT" baseline="0"/>
              <a:t>A ordem deve especificar um período de tempo definido:  A ordem deve definir claramente um período de tempo razoável dentro do limite legal para o qual um prestador de serviços deve preservar determinados dados.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23</a:t>
            </a:fld>
            <a:endParaRPr lang="en-US"/>
          </a:p>
        </p:txBody>
      </p:sp>
    </p:spTree>
    <p:extLst>
      <p:ext uri="{BB962C8B-B14F-4D97-AF65-F5344CB8AC3E}">
        <p14:creationId xmlns:p14="http://schemas.microsoft.com/office/powerpoint/2010/main"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pt-PT"/>
              <a:t>O formador deve explicar </a:t>
            </a:r>
            <a:r>
              <a:rPr lang="pt-PT" baseline="0"/>
              <a:t>o poder interno para procurar a preservação rápida e a divulgação parcial dos dados de tráfego.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24</a:t>
            </a:fld>
            <a:endParaRPr lang="en-US"/>
          </a:p>
        </p:txBody>
      </p:sp>
    </p:spTree>
    <p:extLst>
      <p:ext uri="{BB962C8B-B14F-4D97-AF65-F5344CB8AC3E}">
        <p14:creationId xmlns:p14="http://schemas.microsoft.com/office/powerpoint/2010/main"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a:solidFill>
                  <a:schemeClr val="tx1"/>
                </a:solidFill>
                <a:latin typeface="+mn-lt"/>
                <a:ea typeface="+mn-ea"/>
                <a:cs typeface="+mn-cs"/>
              </a:rPr>
              <a:t>Solicitar aos prestadores de serviços que divulguem dados parciais de tráfego (Artigo 17)</a:t>
            </a:r>
          </a:p>
          <a:p>
            <a:pPr marL="0" indent="0" algn="just">
              <a:buNone/>
            </a:pPr>
            <a:endParaRPr lang="en-US" dirty="0"/>
          </a:p>
          <a:p>
            <a:pPr marL="0" indent="0" algn="just">
              <a:buNone/>
            </a:pPr>
            <a:r>
              <a:rPr lang="pt-PT"/>
              <a:t>O</a:t>
            </a:r>
            <a:r>
              <a:rPr lang="pt-PT" baseline="0"/>
              <a:t> formador deve distinguir este poder processual do poder geral de Preservação acelerada de dados armazenados no computador. O participante deve compreender que a divulgação parcial de dados de tráfego deve ser ordenada apenas na medida em que permita identificar prestadores de serviços que estejam envolvidos na transmissão de certas comunicações específicas que sejam de interesse para as autoridades responsáveis​pela aplicação da lei.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25</a:t>
            </a:fld>
            <a:endParaRPr lang="en-US"/>
          </a:p>
        </p:txBody>
      </p:sp>
    </p:spTree>
    <p:extLst>
      <p:ext uri="{BB962C8B-B14F-4D97-AF65-F5344CB8AC3E}">
        <p14:creationId xmlns:p14="http://schemas.microsoft.com/office/powerpoint/2010/main"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Solicitar aos prestadores de serviços que divulguem dados parciais de tráfego</a:t>
            </a:r>
          </a:p>
          <a:p>
            <a:endParaRPr lang="en-US" dirty="0"/>
          </a:p>
          <a:p>
            <a:r>
              <a:rPr lang="pt-PT"/>
              <a:t>O formador deve explicar algumas considerações importantes </a:t>
            </a:r>
            <a:r>
              <a:rPr lang="pt-PT" baseline="0"/>
              <a:t>que os participantes devem ter em mente ao solicitar a preservação acelerada e divulgação parcial de dados de tráfego:</a:t>
            </a:r>
          </a:p>
          <a:p>
            <a:pPr marL="228600" indent="-228600">
              <a:buAutoNum type="arabicPeriod"/>
            </a:pPr>
            <a:r>
              <a:rPr lang="pt-PT" baseline="0"/>
              <a:t>Uma só ordem pode vincular diferentes prestadores de serviços: O formador deve explicar que nem sempre é possível saber no início de uma investigação quais prestadores de serviços estiveram envolvidos na transmissão de uma comunicação. Assim, uma ordem geral pode ser emitida com relação a uma comunicação especificada que pode ser aplicada a um prestador de serviços quando for identificado que ele estava envolvido na transmissão da comunicação.</a:t>
            </a:r>
          </a:p>
          <a:p>
            <a:pPr marL="228600" indent="-228600">
              <a:buAutoNum type="arabicPeriod"/>
            </a:pPr>
            <a:r>
              <a:rPr lang="pt-PT" baseline="0"/>
              <a:t>A ordem pode ser veiculada sequencialmente em prestadores de serviços, à medida que são identificados: A ordem não precisa de ser servida a todos os prestadores de serviços ao mesmo tempo e pode ser servida a todos os prestadores de serviços, pois eles são identificados como envolvidos na transmissão de uma comunicação.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26</a:t>
            </a:fld>
            <a:endParaRPr lang="en-US"/>
          </a:p>
        </p:txBody>
      </p:sp>
    </p:spTree>
    <p:extLst>
      <p:ext uri="{BB962C8B-B14F-4D97-AF65-F5344CB8AC3E}">
        <p14:creationId xmlns:p14="http://schemas.microsoft.com/office/powerpoint/2010/main"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a:t>O formador deve explicar </a:t>
            </a:r>
            <a:r>
              <a:rPr lang="pt-PT" baseline="0"/>
              <a:t>o poder interno relacionado às ordens de produção.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27</a:t>
            </a:fld>
            <a:endParaRPr lang="en-US"/>
          </a:p>
        </p:txBody>
      </p:sp>
    </p:spTree>
    <p:extLst>
      <p:ext uri="{BB962C8B-B14F-4D97-AF65-F5344CB8AC3E}">
        <p14:creationId xmlns:p14="http://schemas.microsoft.com/office/powerpoint/2010/main"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Ordenar os prestadores de serviços a produzir dados (Artigo 18)</a:t>
            </a:r>
          </a:p>
          <a:p>
            <a:pPr marL="0" indent="0" algn="just">
              <a:buNone/>
            </a:pPr>
            <a:endParaRPr lang="en-US" dirty="0"/>
          </a:p>
          <a:p>
            <a:pPr marL="0" indent="0" algn="just">
              <a:buNone/>
            </a:pPr>
            <a:r>
              <a:rPr lang="pt-PT"/>
              <a:t>O formador deve </a:t>
            </a:r>
            <a:r>
              <a:rPr lang="pt-PT" baseline="0"/>
              <a:t>explicar algumas das principais características das ordens de produção. Em particular, o formador deve enfatizar que este poder é menos invasivo e menos oneroso do que a pesquisa e apreensão de dados, uma vez que não aplica sistematicamente medidas coercivas a terceiros. Este poder fornece aos prestadores de serviços a base legal para cooperar efetivamente com a aplicação da lei, isentando-os da responsabilidade contratual e extracontratual. O formador deve esclarecer que este poder processual não permite ordenar a retenção de dados.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28</a:t>
            </a:fld>
            <a:endParaRPr lang="en-US"/>
          </a:p>
        </p:txBody>
      </p:sp>
    </p:spTree>
    <p:extLst>
      <p:ext uri="{BB962C8B-B14F-4D97-AF65-F5344CB8AC3E}">
        <p14:creationId xmlns:p14="http://schemas.microsoft.com/office/powerpoint/2010/main"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Ordenar os prestadores de serviços produzam dados </a:t>
            </a:r>
          </a:p>
          <a:p>
            <a:pPr marL="0" marR="0" indent="0" algn="just"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pt-PT"/>
              <a:t>O formador deve explicar algumas considerações importantes </a:t>
            </a:r>
            <a:r>
              <a:rPr lang="pt-PT" baseline="0"/>
              <a:t>que os participantes devem ter em mente ao dar ordens de produção:</a:t>
            </a:r>
          </a:p>
          <a:p>
            <a:pPr marL="228600" indent="-228600" algn="just">
              <a:buAutoNum type="arabicPeriod"/>
            </a:pPr>
            <a:r>
              <a:rPr lang="pt-PT"/>
              <a:t>A ordem pode estender-se a </a:t>
            </a:r>
            <a:r>
              <a:rPr lang="pt-PT" baseline="0"/>
              <a:t>dados de conteúdo, dados de tráfego ou informações do subscritor: As ordens de produção não são específicas de um determinado tipo de dados, desde que as outras condições relacionadas a este poder sejam satisfeitas.</a:t>
            </a:r>
          </a:p>
          <a:p>
            <a:pPr marL="228600" indent="-228600" algn="just">
              <a:buAutoNum type="arabicPeriod"/>
            </a:pPr>
            <a:r>
              <a:rPr lang="pt-PT" baseline="0"/>
              <a:t>Ou pode ser dirigida só a pessoas ou prestadores de serviços que têm dados no seu controlo ou posse. Este poder não pode ser utilizado para obrigar uma pessoa ou prestador de serviços que não tenha controlo ou posse de dados a produzi-los.  Assim, se um prestador de serviços não mantiver tais dados ou informações, esta medida pode não ser aplicável (por exemplo, se um prestador de serviços não retiver registos de subscritores, ele não poderá ser obrigado a produzi-los).</a:t>
            </a:r>
          </a:p>
          <a:p>
            <a:pPr marL="228600" indent="-228600" algn="just">
              <a:buAutoNum type="arabicPeriod"/>
            </a:pPr>
            <a:r>
              <a:rPr lang="pt-PT" baseline="0"/>
              <a:t>A ordem deve especificar se o fornecedor de serviços privado é obrigado a manter a ordem confidencial: É importante que isto seja explicitamente declarado dentro da própria ordem. </a:t>
            </a:r>
          </a:p>
          <a:p>
            <a:pPr marL="228600" indent="-228600" algn="just">
              <a:buAutoNum type="arabicPeriod"/>
            </a:pPr>
            <a:r>
              <a:rPr lang="pt-PT" baseline="0"/>
              <a:t>A ordem deve especificar como o prestador de serviços deve produzir dados: se a legislação não especificar meios de produção de dados, é importante que a ordem especifique de que forma os dados devem ser produzidos para auxiliar o prestador de serviços a cumprir a sua obrigação.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29</a:t>
            </a:fld>
            <a:endParaRPr lang="en-US"/>
          </a:p>
        </p:txBody>
      </p:sp>
    </p:spTree>
    <p:extLst>
      <p:ext uri="{BB962C8B-B14F-4D97-AF65-F5344CB8AC3E}">
        <p14:creationId xmlns:p14="http://schemas.microsoft.com/office/powerpoint/2010/main"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pt-PT"/>
              <a:t>O formador deve explicar </a:t>
            </a:r>
            <a:r>
              <a:rPr lang="pt-PT" baseline="0"/>
              <a:t>o poder interno para recolha de dados de tráfego em tempo real.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30</a:t>
            </a:fld>
            <a:endParaRPr lang="en-US"/>
          </a:p>
        </p:txBody>
      </p:sp>
    </p:spTree>
    <p:extLst>
      <p:ext uri="{BB962C8B-B14F-4D97-AF65-F5344CB8AC3E}">
        <p14:creationId xmlns:p14="http://schemas.microsoft.com/office/powerpoint/2010/main"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i="0">
                <a:solidFill>
                  <a:schemeClr val="tx1"/>
                </a:solidFill>
                <a:latin typeface="+mn-lt"/>
                <a:ea typeface="+mn-ea"/>
                <a:cs typeface="+mn-cs"/>
              </a:rPr>
              <a:t>O slide da programação enumera as diferentes partes da sessão.</a:t>
            </a:r>
            <a:r>
              <a:rPr lang="pt-PT" sz="1200" i="0" baseline="0">
                <a:solidFill>
                  <a:schemeClr val="tx1"/>
                </a:solidFill>
                <a:latin typeface="+mn-lt"/>
                <a:ea typeface="+mn-ea"/>
                <a:cs typeface="+mn-cs"/>
              </a:rPr>
              <a:t> </a:t>
            </a:r>
            <a:r>
              <a:rPr lang="pt-PT" sz="1200" i="0">
                <a:solidFill>
                  <a:schemeClr val="tx1"/>
                </a:solidFill>
                <a:latin typeface="+mn-lt"/>
                <a:ea typeface="+mn-ea"/>
                <a:cs typeface="+mn-cs"/>
              </a:rPr>
              <a:t>O formador deve explicar como os materiais serão apresentados e que haverá tempo para participação do público e perguntas </a:t>
            </a:r>
            <a:r>
              <a:rPr lang="pt-PT" sz="1200" i="0" baseline="0">
                <a:solidFill>
                  <a:schemeClr val="tx1"/>
                </a:solidFill>
                <a:latin typeface="+mn-lt"/>
                <a:ea typeface="+mn-ea"/>
                <a:cs typeface="+mn-cs"/>
              </a:rPr>
              <a:t>no final de cada parte. </a:t>
            </a:r>
            <a:r>
              <a:rPr lang="pt-PT" sz="1200" i="0">
                <a:solidFill>
                  <a:schemeClr val="tx1"/>
                </a:solidFill>
                <a:latin typeface="+mn-lt"/>
                <a:ea typeface="+mn-ea"/>
                <a:cs typeface="+mn-cs"/>
              </a:rPr>
              <a:t>O formador deve neste momento enfatizar</a:t>
            </a:r>
            <a:r>
              <a:rPr lang="pt-PT" sz="1200" i="0" baseline="0">
                <a:solidFill>
                  <a:schemeClr val="tx1"/>
                </a:solidFill>
                <a:latin typeface="+mn-lt"/>
                <a:ea typeface="+mn-ea"/>
                <a:cs typeface="+mn-cs"/>
              </a:rPr>
              <a:t> </a:t>
            </a:r>
            <a:r>
              <a:rPr lang="pt-PT" sz="1200" i="0">
                <a:solidFill>
                  <a:schemeClr val="tx1"/>
                </a:solidFill>
                <a:latin typeface="+mn-lt"/>
                <a:ea typeface="+mn-ea"/>
                <a:cs typeface="+mn-cs"/>
              </a:rPr>
              <a:t>que esta formação foi projetada para ser interativa e que os participantes deverão participar durante toda a sessão.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a:t>
            </a:fld>
            <a:endParaRPr lang="en-US"/>
          </a:p>
        </p:txBody>
      </p:sp>
    </p:spTree>
    <p:extLst>
      <p:ext uri="{BB962C8B-B14F-4D97-AF65-F5344CB8AC3E}">
        <p14:creationId xmlns:p14="http://schemas.microsoft.com/office/powerpoint/2010/main"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sz="1200">
                <a:solidFill>
                  <a:schemeClr val="tx1"/>
                </a:solidFill>
                <a:latin typeface="+mn-lt"/>
                <a:ea typeface="+mn-ea"/>
                <a:cs typeface="+mn-cs"/>
              </a:rPr>
              <a:t>Ordenar aos prestadores de serviços que recolham dados de tráfego em tempo real (Artigo 20)</a:t>
            </a:r>
          </a:p>
          <a:p>
            <a:pPr algn="just"/>
            <a:endParaRPr lang="en-GB" sz="1200" kern="1200" dirty="0">
              <a:solidFill>
                <a:schemeClr val="tx1"/>
              </a:solidFill>
              <a:effectLst/>
              <a:latin typeface="+mn-lt"/>
              <a:ea typeface="+mn-ea"/>
              <a:cs typeface="+mn-cs"/>
            </a:endParaRPr>
          </a:p>
          <a:p>
            <a:pPr algn="just"/>
            <a:r>
              <a:rPr lang="pt-PT"/>
              <a:t>O formador deve </a:t>
            </a:r>
            <a:r>
              <a:rPr lang="pt-PT" baseline="0"/>
              <a:t>explicar os principais elementos do poder relacionados à recolha dos dados de tráfego em tempo real. Por exemplo, o formador deve explicar que este poder permite a recolha de dados de tráfego relacionados a uma comunicação enquanto a comunicação está a decorrer (ou seja, em tempo real).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31</a:t>
            </a:fld>
            <a:endParaRPr lang="en-US"/>
          </a:p>
        </p:txBody>
      </p:sp>
    </p:spTree>
    <p:extLst>
      <p:ext uri="{BB962C8B-B14F-4D97-AF65-F5344CB8AC3E}">
        <p14:creationId xmlns:p14="http://schemas.microsoft.com/office/powerpoint/2010/main"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pt-PT" sz="1200">
                <a:solidFill>
                  <a:schemeClr val="tx1"/>
                </a:solidFill>
                <a:latin typeface="+mn-lt"/>
                <a:ea typeface="+mn-ea"/>
                <a:cs typeface="+mn-cs"/>
              </a:rPr>
              <a:t>Ordenar aos prestadores de serviços que recolham dados de tráfego em tempo real </a:t>
            </a:r>
          </a:p>
          <a:p>
            <a:pPr marL="0" indent="0" algn="just">
              <a:buNone/>
            </a:pPr>
            <a:endParaRPr lang="en-GB" sz="1200" kern="1200" dirty="0">
              <a:solidFill>
                <a:schemeClr val="tx1"/>
              </a:solidFill>
              <a:effectLst/>
              <a:latin typeface="+mn-lt"/>
              <a:ea typeface="+mn-ea"/>
              <a:cs typeface="+mn-cs"/>
            </a:endParaRPr>
          </a:p>
          <a:p>
            <a:pPr marL="0" indent="0" algn="just">
              <a:buNone/>
            </a:pPr>
            <a:r>
              <a:rPr lang="pt-PT"/>
              <a:t>O </a:t>
            </a:r>
            <a:r>
              <a:rPr lang="pt-PT" baseline="0"/>
              <a:t>formador deve explicar cada consideração que o participante deve levar em conta no que diz respeito ao pedido de recolha de dados de tráfego em tempo real:</a:t>
            </a:r>
          </a:p>
          <a:p>
            <a:pPr marL="0" indent="0" algn="just">
              <a:buNone/>
            </a:pPr>
            <a:r>
              <a:rPr lang="pt-PT" baseline="0"/>
              <a:t>1. A ordem deve estar relacionada a dados de tráfego associados a comunicações específicas: Este poder não pode ser exercido de forma geral para obrigar um prestador de serviços a registar dados de tráfego não especificados (por exemplo, todos os dados de tráfego de uma determinada região a um determinado momento).</a:t>
            </a:r>
          </a:p>
          <a:p>
            <a:pPr marL="0" indent="0" algn="just">
              <a:buNone/>
            </a:pPr>
            <a:r>
              <a:rPr lang="pt-PT"/>
              <a:t>2. A ordem pode obrigar o prestador de serviços a intercetar ou auxiliar as autoridades a recolher tais dados</a:t>
            </a:r>
            <a:r>
              <a:rPr lang="pt-PT" baseline="0"/>
              <a:t> Em certos casos, onde os prestadores de serviços não têm capacidade técnica para exercer este poder, ainda lhes pode ser ordenado que ajudem as autoridades responsáveis pela aplicação da lei a recolher dados de tráfego em tempo real.</a:t>
            </a:r>
          </a:p>
          <a:p>
            <a:pPr marL="0" indent="0" algn="just">
              <a:buNone/>
            </a:pPr>
            <a:r>
              <a:rPr lang="pt-PT" baseline="0"/>
              <a:t>3. A ordem não deve ir além das capacidades técnicas dos prestadores de serviços A ordem deve especificar que é limitada a este ponto, a fim de evitar a conferir obrigações ao prestador de serviços que estão além das suas capacidades técnicas.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32</a:t>
            </a:fld>
            <a:endParaRPr lang="en-US"/>
          </a:p>
        </p:txBody>
      </p:sp>
    </p:spTree>
    <p:extLst>
      <p:ext uri="{BB962C8B-B14F-4D97-AF65-F5344CB8AC3E}">
        <p14:creationId xmlns:p14="http://schemas.microsoft.com/office/powerpoint/2010/main"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baseline="0"/>
              <a:t>4. A ordem pode estender-se a prestadores de serviços com sedes fora do território: É importante que os participantes compreendam que os prestadores de serviços estrangeiros com infraestrutura no seu território podem ser obrigados a recolher dados de tráfego se tiverem a capacidade técnica necessária no seu território. O formador pode desejar enfatizar que este poder não está restrito a prestadores de serviços que tenham sedes no seu país.</a:t>
            </a:r>
          </a:p>
          <a:p>
            <a:pPr marL="0" indent="0" algn="just">
              <a:buNone/>
            </a:pPr>
            <a:r>
              <a:rPr lang="pt-PT"/>
              <a:t>5. A ordem deve exigir que os prestadores de serviços mantenham sigilo: Esta obrigação é </a:t>
            </a:r>
            <a:r>
              <a:rPr lang="pt-PT" baseline="0"/>
              <a:t>muito importante, pois qualquer divulgação do exercício deste poder pode resultar em participantes da comunicação de interesse a utilizar outros meios de comunicação para evitar a deteção. O exercício desse poder deve exigir o sigilo do prestador de serviços e dos seus funcionários.</a:t>
            </a:r>
          </a:p>
          <a:p>
            <a:pPr marL="0" indent="0" algn="just">
              <a:buNone/>
            </a:pPr>
            <a:r>
              <a:rPr lang="pt-PT" baseline="0"/>
              <a:t>6. A ordem deve dispensar os prestadores de serviços da obrigação de notificar os subscritores: Essa consideração é importante, pois os prestadores de serviços podem ser contratualmente solicitados a notificar os seus subscritores de quaisquer solicitações de cooperação, a menos que sejam impedidos por uma solicitação legal.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33</a:t>
            </a:fld>
            <a:endParaRPr lang="en-US"/>
          </a:p>
        </p:txBody>
      </p:sp>
    </p:spTree>
    <p:extLst>
      <p:ext uri="{BB962C8B-B14F-4D97-AF65-F5344CB8AC3E}">
        <p14:creationId xmlns:p14="http://schemas.microsoft.com/office/powerpoint/2010/main"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pt-PT"/>
              <a:t>O formador deve explicar </a:t>
            </a:r>
            <a:r>
              <a:rPr lang="pt-PT" baseline="0"/>
              <a:t>o poder interno para intercetar os dados de conteúdo.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34</a:t>
            </a:fld>
            <a:endParaRPr lang="en-US"/>
          </a:p>
        </p:txBody>
      </p:sp>
    </p:spTree>
    <p:extLst>
      <p:ext uri="{BB962C8B-B14F-4D97-AF65-F5344CB8AC3E}">
        <p14:creationId xmlns:p14="http://schemas.microsoft.com/office/powerpoint/2010/main"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sz="1200">
                <a:solidFill>
                  <a:schemeClr val="tx1"/>
                </a:solidFill>
                <a:latin typeface="+mn-lt"/>
                <a:ea typeface="+mn-ea"/>
                <a:cs typeface="+mn-cs"/>
              </a:rPr>
              <a:t>Ordenar prestadores de serviços a intercetar dados de conteúdo (Artigo 21)</a:t>
            </a:r>
          </a:p>
          <a:p>
            <a:pPr algn="just"/>
            <a:endParaRPr lang="en-GB" sz="1200" kern="1200" dirty="0">
              <a:solidFill>
                <a:schemeClr val="tx1"/>
              </a:solidFill>
              <a:effectLst/>
              <a:latin typeface="+mn-lt"/>
              <a:ea typeface="+mn-ea"/>
              <a:cs typeface="+mn-cs"/>
            </a:endParaRPr>
          </a:p>
          <a:p>
            <a:pPr algn="just"/>
            <a:r>
              <a:rPr lang="pt-PT"/>
              <a:t>O formador deve fornecer uma </a:t>
            </a:r>
            <a:r>
              <a:rPr lang="pt-PT" baseline="0"/>
              <a:t>base simples dos principais elementos relacionados ao poder processual da interceção de dados de conteúdo. O formador pode achar útil recorrer à definição de dados de conteúdo para explicar por que este é o poder mais sensível à privacidade (ou seja, porque se relaciona com a substância real das comunicações). Como as comunicações estão a ocorrer por meio de prestadores de serviços, é importante que os participantes compreendam que a assistência de prestadores de serviços privados é essencial para realizar este poder processual. Finalmente, o formador deve discutir a importância deste poder processual, uma vez que permite às autoridades policiais registar o conteúdo das comunicações (que podem servir de prova em casos relacionados com o conteúdo, ou podem também proporcionar pistas sobre comissões de outros cibercrimes).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35</a:t>
            </a:fld>
            <a:endParaRPr lang="en-US"/>
          </a:p>
        </p:txBody>
      </p:sp>
    </p:spTree>
    <p:extLst>
      <p:ext uri="{BB962C8B-B14F-4D97-AF65-F5344CB8AC3E}">
        <p14:creationId xmlns:p14="http://schemas.microsoft.com/office/powerpoint/2010/main"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None/>
            </a:pPr>
            <a:r>
              <a:rPr lang="pt-PT"/>
              <a:t>Ordenar prestadores de serviços a intercetar dados de conteúdo</a:t>
            </a:r>
          </a:p>
          <a:p>
            <a:pPr marL="0" indent="0" algn="just">
              <a:buNone/>
            </a:pPr>
            <a:endParaRPr lang="en-US" dirty="0"/>
          </a:p>
          <a:p>
            <a:pPr marL="0" indent="0" algn="just">
              <a:buNone/>
            </a:pPr>
            <a:r>
              <a:rPr lang="pt-PT"/>
              <a:t>O </a:t>
            </a:r>
            <a:r>
              <a:rPr lang="pt-PT" baseline="0"/>
              <a:t>formador deve explicar cada consideração que o participante deve levar em conta no que diz respeito à ordem de interceção de dados de conteúdo:</a:t>
            </a:r>
          </a:p>
          <a:p>
            <a:pPr marL="0" indent="0" algn="just">
              <a:buNone/>
            </a:pPr>
            <a:r>
              <a:rPr lang="pt-PT" baseline="0"/>
              <a:t>1. A ordem deve estar relacionada com os dados de conteúdo exigidos em relação a infrações graves O direito interno pode especificar certas ofensas como sendo de natureza grave. O formador deve dar exemplos de tais ofensas e explicar que, a fim de salvaguardar o direito à privacidade, este poder é limitado a ofensas desta gravidade.</a:t>
            </a:r>
          </a:p>
          <a:p>
            <a:pPr marL="0" indent="0" algn="just">
              <a:buNone/>
            </a:pPr>
            <a:r>
              <a:rPr lang="pt-PT"/>
              <a:t>2. A ordem pode obrigar o prestador de serviços a intercetar </a:t>
            </a:r>
            <a:r>
              <a:rPr lang="pt-PT" baseline="0"/>
              <a:t>ou auxiliar as autoridades a intercetar tais dados: Em certos casos, onde os prestadores de serviços não têm capacidade técnica para exercer este poder, ainda lhes pode ser ordenado que ajudem as autoridades responsáveis pela aplicação da lei a intercetar tais dados de conteúdo.</a:t>
            </a:r>
          </a:p>
          <a:p>
            <a:pPr marL="0" indent="0" algn="just">
              <a:buNone/>
            </a:pPr>
            <a:r>
              <a:rPr lang="pt-PT" baseline="0"/>
              <a:t>3. A ordem não deve ir além das capacidades técnicas dos prestadores de serviços A ordem deve especificar que é limitada a este ponto, a fim de evitar a conferir obrigações ao prestador de serviços que estão além das suas capacidades técnicas.</a:t>
            </a:r>
          </a:p>
          <a:p>
            <a:pPr marL="0" indent="0" algn="just">
              <a:buNone/>
            </a:pPr>
            <a:r>
              <a:rPr lang="pt-PT" baseline="0"/>
              <a:t>4. A ordem pode estender-se a prestadores de serviços com sedes fora do território: É importante que os participantes compreendam que os prestadores de serviços estrangeiros com infraestrutura no seu território podem ser obrigados a intercetar dados de conteúdo se tiverem a capacidade técnica necessária no seu território. O formador pode desejar enfatizar que este poder não está restrito a prestadores de serviços que tenham sedes no seu país.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36</a:t>
            </a:fld>
            <a:endParaRPr lang="en-US"/>
          </a:p>
        </p:txBody>
      </p:sp>
    </p:spTree>
    <p:extLst>
      <p:ext uri="{BB962C8B-B14F-4D97-AF65-F5344CB8AC3E}">
        <p14:creationId xmlns:p14="http://schemas.microsoft.com/office/powerpoint/2010/main"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baseline="0"/>
              <a:t>5. A ordem pode estender-se a prestadores de serviços com sedes fora do território: É importante que os participantes compreendam que os prestadores de serviços estrangeiros com infraestrutura no seu território podem ser obrigados a intercetar dados de conteúdo se tiverem a capacidade técnica necessária no seu território. O formador pode desejar enfatizar que este poder não está restrito a prestadores de serviços que tenham sedes no seu país.</a:t>
            </a:r>
          </a:p>
          <a:p>
            <a:pPr marL="0" indent="0" algn="just">
              <a:buNone/>
            </a:pPr>
            <a:r>
              <a:rPr lang="pt-PT"/>
              <a:t>6. A ordem deve exigir que os prestadores de serviços mantenham sigilo: Esta obrigação é </a:t>
            </a:r>
            <a:r>
              <a:rPr lang="pt-PT" baseline="0"/>
              <a:t>muito importante, pois qualquer divulgação do exercício deste poder pode resultar em participantes da comunicação de interesse a utilizar outros meios de comunicação para evitar a deteção. O exercício desse poder deve exigir o sigilo do prestador de serviços e dos seus funcionários.</a:t>
            </a:r>
          </a:p>
          <a:p>
            <a:pPr marL="0" indent="0" algn="just">
              <a:buNone/>
            </a:pPr>
            <a:r>
              <a:rPr lang="pt-PT" baseline="0"/>
              <a:t>7. A ordem deve dispensar os prestadores de serviços da obrigação de notificar os subscritores: Essa consideração é importante, pois os prestadores de serviços podem ser contratualmente solicitados a notificar os seus subscritores de quaisquer solicitações de cooperação, a menos que sejam impedidos por uma solicitação legal.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37</a:t>
            </a:fld>
            <a:endParaRPr lang="en-US"/>
          </a:p>
        </p:txBody>
      </p:sp>
    </p:spTree>
    <p:extLst>
      <p:ext uri="{BB962C8B-B14F-4D97-AF65-F5344CB8AC3E}">
        <p14:creationId xmlns:p14="http://schemas.microsoft.com/office/powerpoint/2010/main"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Cooperação Voluntária com Prestadores de Serviços Privados</a:t>
            </a:r>
          </a:p>
          <a:p>
            <a:pPr algn="just"/>
            <a:endParaRPr lang="en-US" dirty="0"/>
          </a:p>
          <a:p>
            <a:pPr algn="just"/>
            <a:r>
              <a:rPr lang="pt-PT"/>
              <a:t>O formador deve explicar alguns modelos ou exemplos </a:t>
            </a:r>
            <a:r>
              <a:rPr lang="pt-PT" baseline="0"/>
              <a:t>de cooperação voluntária com prestadores de serviços privados para explicar que a cooperação não é necessariamente o resultado de disposições legais obrigatórias. Este slide pode incluir procedimentos que são utilizados para cooperar entre uma entidade do setor privado e as autoridades policiais em questões relacionadas a cibercrime e provas eletrónicas.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38</a:t>
            </a:fld>
            <a:endParaRPr lang="en-US"/>
          </a:p>
        </p:txBody>
      </p:sp>
    </p:spTree>
    <p:extLst>
      <p:ext uri="{BB962C8B-B14F-4D97-AF65-F5344CB8AC3E}">
        <p14:creationId xmlns:p14="http://schemas.microsoft.com/office/powerpoint/2010/main"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Acesso a Dados Mantidos por Prestadores de Serviços Nacionais</a:t>
            </a:r>
          </a:p>
          <a:p>
            <a:endParaRPr lang="en-US" dirty="0"/>
          </a:p>
          <a:p>
            <a:r>
              <a:rPr lang="pt-PT"/>
              <a:t>O </a:t>
            </a:r>
            <a:r>
              <a:rPr lang="pt-PT" baseline="0"/>
              <a:t>formador deve explicar que os poderes processuais identificados nesta parte da lição também se aplicam aos dados em nuvem mantidos pelos prestadores de serviços nacionais dentro da jurisdição de seu território.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39</a:t>
            </a:fld>
            <a:endParaRPr lang="en-US"/>
          </a:p>
        </p:txBody>
      </p:sp>
    </p:spTree>
    <p:extLst>
      <p:ext uri="{BB962C8B-B14F-4D97-AF65-F5344CB8AC3E}">
        <p14:creationId xmlns:p14="http://schemas.microsoft.com/office/powerpoint/2010/main"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mn-lt"/>
                <a:ea typeface="+mn-ea"/>
                <a:cs typeface="+mn-cs"/>
              </a:rPr>
              <a:t>O formador deve dar aos participantes a oportunidade de fazer quaisquer perguntas que possam ter em relação à Parte Dois da aula.</a:t>
            </a:r>
          </a:p>
        </p:txBody>
      </p:sp>
      <p:sp>
        <p:nvSpPr>
          <p:cNvPr id="4" name="Slide Number Placeholder 3"/>
          <p:cNvSpPr>
            <a:spLocks noGrp="1"/>
          </p:cNvSpPr>
          <p:nvPr>
            <p:ph type="sldNum" sz="quarter" idx="10"/>
          </p:nvPr>
        </p:nvSpPr>
        <p:spPr/>
        <p:txBody>
          <a:bodyPr/>
          <a:lstStyle/>
          <a:p>
            <a:fld id="{D4504A11-3BA0-4461-A1C5-454F02F9540C}" type="slidenum">
              <a:rPr lang="en-GB" smtClean="0"/>
              <a:pPr/>
              <a:t>40</a:t>
            </a:fld>
            <a:endParaRPr lang="en-GB"/>
          </a:p>
        </p:txBody>
      </p:sp>
    </p:spTree>
    <p:extLst>
      <p:ext uri="{BB962C8B-B14F-4D97-AF65-F5344CB8AC3E}">
        <p14:creationId xmlns:p14="http://schemas.microsoft.com/office/powerpoint/2010/main"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a:solidFill>
                  <a:schemeClr val="tx1"/>
                </a:solidFill>
                <a:latin typeface="+mn-lt"/>
                <a:ea typeface="+mn-ea"/>
                <a:cs typeface="+mn-cs"/>
              </a:rPr>
              <a:t>É importante que tanto </a:t>
            </a:r>
            <a:r>
              <a:rPr lang="pt-PT" sz="1200" baseline="0">
                <a:solidFill>
                  <a:schemeClr val="tx1"/>
                </a:solidFill>
                <a:latin typeface="+mn-lt"/>
                <a:ea typeface="+mn-ea"/>
                <a:cs typeface="+mn-cs"/>
              </a:rPr>
              <a:t>o formador quanto</a:t>
            </a:r>
            <a:r>
              <a:rPr lang="pt-PT" sz="1200">
                <a:solidFill>
                  <a:schemeClr val="tx1"/>
                </a:solidFill>
                <a:latin typeface="+mn-lt"/>
                <a:ea typeface="+mn-ea"/>
                <a:cs typeface="+mn-cs"/>
              </a:rPr>
              <a:t> os delegados entendam quais são os objetivos da lição.  Estes objetivos </a:t>
            </a:r>
            <a:r>
              <a:rPr lang="pt-PT" sz="1200" baseline="0">
                <a:solidFill>
                  <a:schemeClr val="tx1"/>
                </a:solidFill>
                <a:latin typeface="+mn-lt"/>
                <a:ea typeface="+mn-ea"/>
                <a:cs typeface="+mn-cs"/>
              </a:rPr>
              <a:t>devem ser explicados</a:t>
            </a:r>
            <a:r>
              <a:rPr lang="pt-PT" sz="1200">
                <a:solidFill>
                  <a:schemeClr val="tx1"/>
                </a:solidFill>
                <a:latin typeface="+mn-lt"/>
                <a:ea typeface="+mn-ea"/>
                <a:cs typeface="+mn-cs"/>
              </a:rPr>
              <a:t> detalhadamente aos delegados antes que a sessão comece, utilizando as informações no slide. </a:t>
            </a:r>
            <a:r>
              <a:rPr lang="pt-PT" sz="1200" baseline="0">
                <a:solidFill>
                  <a:schemeClr val="tx1"/>
                </a:solidFill>
                <a:latin typeface="+mn-lt"/>
                <a:ea typeface="+mn-ea"/>
                <a:cs typeface="+mn-cs"/>
              </a:rPr>
              <a:t>Este slide será repetido no final da lição para fins de recapitular a sessão.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a:t>
            </a:fld>
            <a:endParaRPr lang="en-US"/>
          </a:p>
        </p:txBody>
      </p:sp>
    </p:spTree>
    <p:extLst>
      <p:ext uri="{BB962C8B-B14F-4D97-AF65-F5344CB8AC3E}">
        <p14:creationId xmlns:p14="http://schemas.microsoft.com/office/powerpoint/2010/main"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a:t>Como a tecnologia </a:t>
            </a:r>
            <a:r>
              <a:rPr lang="pt-PT" baseline="0"/>
              <a:t>continua a evoluir, existe uma necessidade crescente de que as forças autoridades policiais possam aceder aos dados mantidos pelos prestadores de serviços multinacionais (também chamados de “prestadores de serviços estrangeiros” no texto e nos slides a seguir). Os dados são armazenados com mais frequência em servidores em outros países, principalmente com a crescente implementação da tecnologia de nuvem. É importante que os participantes estejam totalmente cientes dos diferentes desafios enfrentados para aceder a dados mantidos por prestadores de serviços estrangeiros. Esta parte da lição também abordará as diferentes maneiras pelas quais os dados mantidos por prestadores de serviços estrangeiros podem ser acedidos.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41</a:t>
            </a:fld>
            <a:endParaRPr lang="en-US"/>
          </a:p>
        </p:txBody>
      </p:sp>
    </p:spTree>
    <p:extLst>
      <p:ext uri="{BB962C8B-B14F-4D97-AF65-F5344CB8AC3E}">
        <p14:creationId xmlns:p14="http://schemas.microsoft.com/office/powerpoint/2010/main"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a:t>
            </a:r>
            <a:r>
              <a:rPr lang="pt-PT" baseline="0"/>
              <a:t>formador deve fornecer uma breve introdução sobre a importância da cooperação com os prestadores de serviços estrangeiros. O formador pode abordar a natureza das provas eletrónicas e, em particular, dados da nuvem/armazenamento remoto.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42</a:t>
            </a:fld>
            <a:endParaRPr lang="en-US"/>
          </a:p>
        </p:txBody>
      </p:sp>
    </p:spTree>
    <p:extLst>
      <p:ext uri="{BB962C8B-B14F-4D97-AF65-F5344CB8AC3E}">
        <p14:creationId xmlns:p14="http://schemas.microsoft.com/office/powerpoint/2010/main"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formador </a:t>
            </a:r>
            <a:r>
              <a:rPr lang="pt-PT" baseline="0"/>
              <a:t>deve explicar os três níveis de cooperação que podem ocorrer com os prestadores de serviços estrangeiros:</a:t>
            </a:r>
          </a:p>
          <a:p>
            <a:pPr marL="228600" indent="-228600">
              <a:buAutoNum type="arabicPeriod"/>
            </a:pPr>
            <a:r>
              <a:rPr lang="pt-PT" b="1" baseline="0"/>
              <a:t>Cooperação obrigatória</a:t>
            </a:r>
            <a:r>
              <a:rPr lang="pt-PT" b="0" baseline="0"/>
              <a:t>: Esta cooperação é exigida por meio de canais de assistência jurídica mútua e obrigatória para os prestadores de serviços estrangeiros por meio das suas próprias leis nacionais. Uma Parte também pode utilizar o seu poder processual interno de ordem de produção para ordenar que um prestador de serviços que ofereça serviços no seu território produza informações de subscritores na sua posse ou controlo.</a:t>
            </a:r>
          </a:p>
          <a:p>
            <a:pPr marL="228600" indent="-228600">
              <a:buAutoNum type="arabicPeriod"/>
            </a:pPr>
            <a:r>
              <a:rPr lang="pt-PT" b="1" baseline="0"/>
              <a:t>Cooperação voluntária com mandato legal: </a:t>
            </a:r>
            <a:r>
              <a:rPr lang="pt-PT" b="0" baseline="0"/>
              <a:t>Esta cooperação é uma cooperação que, embora assumida voluntariamente pelos prestadores de serviços estrangeiros, tem um mandato legal (por exemplo, o acesso transfronteiriço aos dados com consentimento).</a:t>
            </a:r>
          </a:p>
          <a:p>
            <a:pPr marL="228600" indent="-228600">
              <a:buAutoNum type="arabicPeriod"/>
            </a:pPr>
            <a:r>
              <a:rPr lang="pt-PT" b="1" baseline="0"/>
              <a:t>Cooperação voluntária independentemente do mandato legal: </a:t>
            </a:r>
            <a:r>
              <a:rPr lang="pt-PT" b="0" u="none" baseline="0"/>
              <a:t>Esta cooperação é uma cooperação que é realizada voluntariamente por prestadores de serviços estrangeiros sem qualquer mandato legal (por exemplo, cooperação direta com prestadores de serviços estrangeiros através de políticas implementadas por tais prestadores de serviços estrangeiros).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43</a:t>
            </a:fld>
            <a:endParaRPr lang="en-US"/>
          </a:p>
        </p:txBody>
      </p:sp>
    </p:spTree>
    <p:extLst>
      <p:ext uri="{BB962C8B-B14F-4D97-AF65-F5344CB8AC3E}">
        <p14:creationId xmlns:p14="http://schemas.microsoft.com/office/powerpoint/2010/main"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baseline="0"/>
              <a:t>O formador deve explicar aos participantes como se comprometer com a cooperação obrigatória com prestadores de serviços estrangeiros por meio de tratados de assistência jurídica mútua e legislação nacional relevante. Neste caso, a cooperação deverá ocorrer entre as autoridades centrais da parte solicitante e a parte divulgadora, e a parte divulgadora deverá obter a cooperação solicitada por meio dos seus poderes internos. Pode ser útil o formador explicar brevemente as várias disposições da legislação nacional que permitem a cooperação internacional, inclusivamente permitindo solicitar acesso a dados mantidos por prestadores de serviços estrangeiros.</a:t>
            </a:r>
          </a:p>
          <a:p>
            <a:pPr algn="just"/>
            <a:endParaRPr lang="en-US" baseline="0"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44</a:t>
            </a:fld>
            <a:endParaRPr lang="en-US"/>
          </a:p>
        </p:txBody>
      </p:sp>
    </p:spTree>
    <p:extLst>
      <p:ext uri="{BB962C8B-B14F-4D97-AF65-F5344CB8AC3E}">
        <p14:creationId xmlns:p14="http://schemas.microsoft.com/office/powerpoint/2010/main"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Cooperação voluntária com mandato legal</a:t>
            </a:r>
          </a:p>
          <a:p>
            <a:pPr algn="just"/>
            <a:endParaRPr lang="en-US" dirty="0"/>
          </a:p>
          <a:p>
            <a:pPr algn="just"/>
            <a:r>
              <a:rPr lang="pt-PT"/>
              <a:t>É </a:t>
            </a:r>
            <a:r>
              <a:rPr lang="pt-PT" baseline="0"/>
              <a:t>importante que o formador enfatize, particularmente à luz do trabalho do Grupo de Provas em Nuvem e da Nota de orientação n.º 10 do T-CY sobre o Artigo 18 da Convenção de Budapeste (https://rm.coe.int/CoERMPublicCommonSearchServices/DisplayDCTMContent?documentId = 09000016806f943e), que ordens de produção podem ser utilizadas para ordenar a um prestador de serviços estrangeiros a produção de determinados dados, independentemente de tais serviços serem fornecidos por meio de um domínio geográfico técnico referente a outra jurisdição, desde que tais serviços sejam oferecidos na sua jurisdição. A localização dos dados não é uma força determinante em relação às ordens de produção de tais informações. Mais informações, especialmente sobre a definição de “oferecer serviços no território de uma Parte” podem ser encontradas na Nota de Orientação n.º 10 do T-CY sobre o Artigo 18.</a:t>
            </a:r>
          </a:p>
          <a:p>
            <a:pPr algn="just"/>
            <a:endParaRPr lang="en-US" baseline="0" dirty="0"/>
          </a:p>
          <a:p>
            <a:pPr algn="just"/>
            <a:r>
              <a:rPr lang="pt-PT" baseline="0"/>
              <a:t>O Artigo 18.1.a. é amplo, porque se aplica a qualquer pessoa, inclusivamente a prestadores de serviços, que estejam presentes no território. Permite ordenar a produção de todos os tipos de dados informáticos, incluindo, entre outros, informações do subscritor. A localização dos dados do computador não é relevante, mas é necessário que os dados de computador especificados que estão a ser solicitados estejam na posse da pessoa a quem o pedido está a ser feito, ou no controlo livre de tal pessoa, esteja ou não na sua posse.</a:t>
            </a:r>
          </a:p>
          <a:p>
            <a:pPr algn="just"/>
            <a:endParaRPr lang="en-US" baseline="0" dirty="0"/>
          </a:p>
          <a:p>
            <a:pPr algn="just"/>
            <a:r>
              <a:rPr lang="pt-PT" baseline="0"/>
              <a:t>Artigo 18.1.b. é mais restrito no sentido em que só se aplica a prestadores de serviços. No entanto, não exige que o prestador de serviços esteja necessariamente presente no território e também se aplica a prestadores de serviços que oferecem serviços no território. O formador pode querer utilizar exemplos de um fornecedor de serviços que forneça um fornecedor de serviços (por exemplo, um que permita às pessoas no território utilizar os seus serviços não bloqueando esses serviços e tenha uma ligação aérea e substancial com o território (como por publicidade local, publicidade na língua do território, interação com subscritores no território, etc. Este sub-artigo também é discriminatório, pois não se aplica a todos os tipos de dados de computador, mas apenas informações de subscritores relacionadas aos serviços oferecidos no território. </a:t>
            </a:r>
          </a:p>
          <a:p>
            <a:pPr algn="just"/>
            <a:endParaRPr lang="en-US" baseline="0" dirty="0"/>
          </a:p>
          <a:p>
            <a:pPr algn="just"/>
            <a:r>
              <a:rPr lang="pt-PT" baseline="0"/>
              <a:t>Ver Nota de Orientação </a:t>
            </a:r>
            <a:r>
              <a:rPr lang="pt-PT" u="none" baseline="0">
                <a:solidFill>
                  <a:schemeClr val="tx1"/>
                </a:solidFill>
              </a:rPr>
              <a:t>N.º 10</a:t>
            </a:r>
            <a:r>
              <a:rPr lang="pt-PT"/>
              <a:t> </a:t>
            </a:r>
            <a:r>
              <a:rPr lang="pt-PT" sz="1200">
                <a:solidFill>
                  <a:schemeClr val="tx1"/>
                </a:solidFill>
                <a:latin typeface="+mn-lt"/>
                <a:ea typeface="+mn-ea"/>
                <a:cs typeface="+mn-cs"/>
              </a:rPr>
              <a:t>Ordens</a:t>
            </a:r>
            <a:r>
              <a:rPr lang="pt-PT" sz="1200" baseline="0">
                <a:solidFill>
                  <a:schemeClr val="tx1"/>
                </a:solidFill>
                <a:latin typeface="+mn-lt"/>
                <a:ea typeface="+mn-ea"/>
                <a:cs typeface="+mn-cs"/>
              </a:rPr>
              <a:t> </a:t>
            </a:r>
            <a:r>
              <a:rPr lang="pt-PT" sz="1200">
                <a:solidFill>
                  <a:schemeClr val="tx1"/>
                </a:solidFill>
                <a:latin typeface="+mn-lt"/>
                <a:ea typeface="+mn-ea"/>
                <a:cs typeface="+mn-cs"/>
              </a:rPr>
              <a:t>de produção de informação do subscritor (artigo 18 da Convenção de Budapeste).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45</a:t>
            </a:fld>
            <a:endParaRPr lang="en-US"/>
          </a:p>
        </p:txBody>
      </p:sp>
    </p:spTree>
    <p:extLst>
      <p:ext uri="{BB962C8B-B14F-4D97-AF65-F5344CB8AC3E}">
        <p14:creationId xmlns:p14="http://schemas.microsoft.com/office/powerpoint/2010/main"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Preservação acelerada de dados armazenados no computador</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pt-PT"/>
              <a:t>O formador deve explicar </a:t>
            </a:r>
            <a:r>
              <a:rPr lang="pt-PT" baseline="0"/>
              <a:t>a disposição na legislação nacional, permitindo a assistência jurídica mútua em relação à preservação rápida de dados informáticos armazenados.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46</a:t>
            </a:fld>
            <a:endParaRPr lang="en-US"/>
          </a:p>
        </p:txBody>
      </p:sp>
    </p:spTree>
    <p:extLst>
      <p:ext uri="{BB962C8B-B14F-4D97-AF65-F5344CB8AC3E}">
        <p14:creationId xmlns:p14="http://schemas.microsoft.com/office/powerpoint/2010/main"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Solicitar aos prestadores de serviços estrangeiros que preservem dados de forma acelerada</a:t>
            </a:r>
          </a:p>
          <a:p>
            <a:endParaRPr lang="en-US" dirty="0"/>
          </a:p>
          <a:p>
            <a:r>
              <a:rPr lang="pt-PT"/>
              <a:t>Os slides 45 e 46 </a:t>
            </a:r>
            <a:r>
              <a:rPr lang="pt-PT" baseline="0"/>
              <a:t>descrevem</a:t>
            </a:r>
            <a:r>
              <a:rPr lang="pt-PT"/>
              <a:t> os </a:t>
            </a:r>
            <a:r>
              <a:rPr lang="pt-PT" baseline="0"/>
              <a:t>elementos de um pedido de preservação rápida de dados armazenados, as condições em que uma solicitação pode ser recusada e o período mínimo de preservação se uma solicitação for aceite. O formador deve explicar o conteúdo destes slides aos participantes.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47</a:t>
            </a:fld>
            <a:endParaRPr lang="en-US"/>
          </a:p>
        </p:txBody>
      </p:sp>
    </p:spTree>
    <p:extLst>
      <p:ext uri="{BB962C8B-B14F-4D97-AF65-F5344CB8AC3E}">
        <p14:creationId xmlns:p14="http://schemas.microsoft.com/office/powerpoint/2010/main"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48</a:t>
            </a:fld>
            <a:endParaRPr lang="en-US"/>
          </a:p>
        </p:txBody>
      </p:sp>
    </p:spTree>
    <p:extLst>
      <p:ext uri="{BB962C8B-B14F-4D97-AF65-F5344CB8AC3E}">
        <p14:creationId xmlns:p14="http://schemas.microsoft.com/office/powerpoint/2010/main"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a:t>O formador deve explicar </a:t>
            </a:r>
            <a:r>
              <a:rPr lang="pt-PT" baseline="0"/>
              <a:t>a disposição na legislação nacional, permitindo a assistência jurídica mútua em relação à divulgação de dados de tráfego preservados.</a:t>
            </a:r>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49</a:t>
            </a:fld>
            <a:endParaRPr lang="en-US"/>
          </a:p>
        </p:txBody>
      </p:sp>
    </p:spTree>
    <p:extLst>
      <p:ext uri="{BB962C8B-B14F-4D97-AF65-F5344CB8AC3E}">
        <p14:creationId xmlns:p14="http://schemas.microsoft.com/office/powerpoint/2010/main"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Solicitar aos prestadores de serviços estrangeiros que divulguem dados de tráfego</a:t>
            </a:r>
          </a:p>
          <a:p>
            <a:endParaRPr lang="en-US" dirty="0"/>
          </a:p>
          <a:p>
            <a:r>
              <a:rPr lang="pt-PT"/>
              <a:t>O </a:t>
            </a:r>
            <a:r>
              <a:rPr lang="pt-PT" baseline="0"/>
              <a:t>formador deve explicar que o âmbito desta disposição é limitado e as partes só podem solicitar assistência jurídica mútua com relação à divulgação rápida de dados de tráfego preservados, na medida em que tais informações sejam necessárias para identificar o caminho de uma comunicação ou do prestador de serviços através do qual ela foi transmitida.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50</a:t>
            </a:fld>
            <a:endParaRPr lang="en-US"/>
          </a:p>
        </p:txBody>
      </p:sp>
    </p:spTree>
    <p:extLst>
      <p:ext uri="{BB962C8B-B14F-4D97-AF65-F5344CB8AC3E}">
        <p14:creationId xmlns:p14="http://schemas.microsoft.com/office/powerpoint/2010/main"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a:solidFill>
                  <a:schemeClr val="tx1"/>
                </a:solidFill>
                <a:latin typeface="+mn-lt"/>
                <a:ea typeface="+mn-ea"/>
                <a:cs typeface="+mn-cs"/>
              </a:rPr>
              <a:t>É importante que tanto </a:t>
            </a:r>
            <a:r>
              <a:rPr lang="pt-PT" sz="1200" baseline="0">
                <a:solidFill>
                  <a:schemeClr val="tx1"/>
                </a:solidFill>
                <a:latin typeface="+mn-lt"/>
                <a:ea typeface="+mn-ea"/>
                <a:cs typeface="+mn-cs"/>
              </a:rPr>
              <a:t>o formador quanto</a:t>
            </a:r>
            <a:r>
              <a:rPr lang="pt-PT" sz="1200">
                <a:solidFill>
                  <a:schemeClr val="tx1"/>
                </a:solidFill>
                <a:latin typeface="+mn-lt"/>
                <a:ea typeface="+mn-ea"/>
                <a:cs typeface="+mn-cs"/>
              </a:rPr>
              <a:t> os delegados entendam quais são os objetivos da lição.  Estes objetivos </a:t>
            </a:r>
            <a:r>
              <a:rPr lang="pt-PT" sz="1200" baseline="0">
                <a:solidFill>
                  <a:schemeClr val="tx1"/>
                </a:solidFill>
                <a:latin typeface="+mn-lt"/>
                <a:ea typeface="+mn-ea"/>
                <a:cs typeface="+mn-cs"/>
              </a:rPr>
              <a:t>devem ser explicados</a:t>
            </a:r>
            <a:r>
              <a:rPr lang="pt-PT" sz="1200">
                <a:solidFill>
                  <a:schemeClr val="tx1"/>
                </a:solidFill>
                <a:latin typeface="+mn-lt"/>
                <a:ea typeface="+mn-ea"/>
                <a:cs typeface="+mn-cs"/>
              </a:rPr>
              <a:t> detalhadamente aos delegados antes que a sessão comece, utilizando as informações no slide. </a:t>
            </a:r>
            <a:r>
              <a:rPr lang="pt-PT" sz="1200" baseline="0">
                <a:solidFill>
                  <a:schemeClr val="tx1"/>
                </a:solidFill>
                <a:latin typeface="+mn-lt"/>
                <a:ea typeface="+mn-ea"/>
                <a:cs typeface="+mn-cs"/>
              </a:rPr>
              <a:t>Este slide será repetido no final da lição para fins de recapitular a sessão.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a:t>
            </a:fld>
            <a:endParaRPr lang="en-US"/>
          </a:p>
        </p:txBody>
      </p:sp>
    </p:spTree>
    <p:extLst>
      <p:ext uri="{BB962C8B-B14F-4D97-AF65-F5344CB8AC3E}">
        <p14:creationId xmlns:p14="http://schemas.microsoft.com/office/powerpoint/2010/main"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Assistência mútua em relação ao acesso de dados informáticos armazenados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pt-PT"/>
              <a:t>O formador deve explicar </a:t>
            </a:r>
            <a:r>
              <a:rPr lang="pt-PT" baseline="0"/>
              <a:t>a provisão na legislação nacional, permitindo a assistência jurídica mútua em relação ao acesso a dados informáticos armazenados.</a:t>
            </a:r>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51</a:t>
            </a:fld>
            <a:endParaRPr lang="en-US"/>
          </a:p>
        </p:txBody>
      </p:sp>
    </p:spTree>
    <p:extLst>
      <p:ext uri="{BB962C8B-B14F-4D97-AF65-F5344CB8AC3E}">
        <p14:creationId xmlns:p14="http://schemas.microsoft.com/office/powerpoint/2010/main"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Solicitar acesso a dados armazenados aos prestadores de serviços estrangeiros</a:t>
            </a:r>
          </a:p>
          <a:p>
            <a:endParaRPr lang="en-US" dirty="0"/>
          </a:p>
          <a:p>
            <a:r>
              <a:rPr lang="pt-PT"/>
              <a:t>O formador deve explicar que este poder de aceder a </a:t>
            </a:r>
            <a:r>
              <a:rPr lang="pt-PT" baseline="0"/>
              <a:t>dados informáticos armazenados é um poder amplo que pode depender de caso a caso, da capacidade de pesquisar, aceder, apreender ou proteger de maneira semelhante os dados mantidos por um prestador de serviços estrangeiro. Caso exista o risco de os dados serem particularmente vulneráveis a perda ou modificação, um pedido de acesso rápido pode ser aceite, se permitido pelo acordo entre os estados em questão.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52</a:t>
            </a:fld>
            <a:endParaRPr lang="en-US"/>
          </a:p>
        </p:txBody>
      </p:sp>
    </p:spTree>
    <p:extLst>
      <p:ext uri="{BB962C8B-B14F-4D97-AF65-F5344CB8AC3E}">
        <p14:creationId xmlns:p14="http://schemas.microsoft.com/office/powerpoint/2010/main"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Assistência mútua para a recolha de dados de tráfego em tempo real</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pt-PT"/>
              <a:t>O formador deve explicar </a:t>
            </a:r>
            <a:r>
              <a:rPr lang="pt-PT" baseline="0"/>
              <a:t>a disposição na legislação nacional, permitindo a assistência jurídica mútua em relação à recolha em tempo real de dados de tráfego.</a:t>
            </a:r>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53</a:t>
            </a:fld>
            <a:endParaRPr lang="en-US"/>
          </a:p>
        </p:txBody>
      </p:sp>
    </p:spTree>
    <p:extLst>
      <p:ext uri="{BB962C8B-B14F-4D97-AF65-F5344CB8AC3E}">
        <p14:creationId xmlns:p14="http://schemas.microsoft.com/office/powerpoint/2010/main"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Pedir aos prestadores de serviços estrangeiros que recolham dados de tráfego em tempo real</a:t>
            </a:r>
          </a:p>
          <a:p>
            <a:endParaRPr lang="en-US" dirty="0"/>
          </a:p>
          <a:p>
            <a:r>
              <a:rPr lang="pt-PT"/>
              <a:t>Este </a:t>
            </a:r>
            <a:r>
              <a:rPr lang="pt-PT" baseline="0"/>
              <a:t>poder de assistência legal mútua é como a sua contraparte interna, exceto que está limitada apenas a comunicações específicas. Solicitações abertas não podem ser feitas sob esta disposição.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54</a:t>
            </a:fld>
            <a:endParaRPr lang="en-US"/>
          </a:p>
        </p:txBody>
      </p:sp>
    </p:spTree>
    <p:extLst>
      <p:ext uri="{BB962C8B-B14F-4D97-AF65-F5344CB8AC3E}">
        <p14:creationId xmlns:p14="http://schemas.microsoft.com/office/powerpoint/2010/main"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Cooperação voluntária com mandato legal</a:t>
            </a:r>
          </a:p>
          <a:p>
            <a:pPr algn="just"/>
            <a:endParaRPr lang="en-US" dirty="0"/>
          </a:p>
          <a:p>
            <a:pPr algn="just"/>
            <a:r>
              <a:rPr lang="pt-PT"/>
              <a:t>O </a:t>
            </a:r>
            <a:r>
              <a:rPr lang="pt-PT" baseline="0"/>
              <a:t>formador deve explicar as disposições relevantes na legislação nacional que permitem que as Partes acedam ou recebam dados informáticos armazenados (incluindo dados de tráfego e dados de conteúdo) sem procurar assistência mútua.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55</a:t>
            </a:fld>
            <a:endParaRPr lang="en-US"/>
          </a:p>
        </p:txBody>
      </p:sp>
    </p:spTree>
    <p:extLst>
      <p:ext uri="{BB962C8B-B14F-4D97-AF65-F5344CB8AC3E}">
        <p14:creationId xmlns:p14="http://schemas.microsoft.com/office/powerpoint/2010/main"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questão de quando uma Parte tem permissão para </a:t>
            </a:r>
            <a:r>
              <a:rPr lang="pt-PT" u="sng"/>
              <a:t>aceder unilateralmente a dados informáticos armazenados noutra Parte sem procurar assistência mútua</a:t>
            </a:r>
            <a:r>
              <a:rPr lang="pt-PT"/>
              <a:t> foi uma questão que os redatores da Convenção de Budapeste discutiram a fundo.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a:t>Houve uma consideração detalhada dos casos em que pode ser aceitável para os Estados agir unilateralmente e aqueles em que não é aceitável. Os redatores acabaram por determinar que ainda não era possível preparar um regime abrangente e juridicamente vinculativo que regule esta área. </a:t>
            </a:r>
          </a:p>
          <a:p>
            <a:pPr marL="0" marR="0" indent="0" algn="l" defTabSz="457200" rtl="0" eaLnBrk="0" fontAlgn="base" latinLnBrk="0" hangingPunct="0">
              <a:lnSpc>
                <a:spcPct val="100000"/>
              </a:lnSpc>
              <a:spcBef>
                <a:spcPct val="30000"/>
              </a:spcBef>
              <a:spcAft>
                <a:spcPct val="0"/>
              </a:spcAft>
              <a:buClrTx/>
              <a:buSzTx/>
              <a:buFontTx/>
              <a:buNone/>
              <a:tabLst/>
              <a:defRPr/>
            </a:pPr>
            <a:r>
              <a:rPr lang="pt-PT"/>
              <a:t>Em parte, isto deveu-se à falta de experiência concreta com tais situações até à data; e, em parte, também se deveu ao entendimento de que a solução adequada normalmente dependia das circunstâncias exatas do caso individual, </a:t>
            </a:r>
            <a:r>
              <a:rPr lang="pt-PT" u="sng"/>
              <a:t>dificultando, desta forma, a formulação de regras gerais</a:t>
            </a:r>
            <a:r>
              <a:rPr lang="pt-PT"/>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u="sng"/>
              <a:t>Em última análise, os redatores decidiram apenas estabelecer no artigo 32 da Convenção situações em que todos concordassem que uma ação unilateral é permissível</a:t>
            </a:r>
            <a:r>
              <a:rPr lang="pt-PT"/>
              <a:t>.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Como resultado, o artigo 32 define a possibilidade concedida aos órgãos de segurança pública de um Estado Parte da Convenção, de obter provas armazenadas num computador fisicamente localizado no território de outra Parte, sem solicitação de cooperação internacional. Isso pode ser feito se, durante uma investigação concreta, os oficiais responsáveis precisarem obter informações de código aberto de um computador localizado num país estrangeiro ou de um computador cujo acesso tenha sido autorizado pela pessoa legalmente autorizada.</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relação à informação de código aberto, deve-se notar que esta investigação de “código aberto” é algo que qualquer cidadão pode fazer, por sua própria iniciativa, na maioria dos países. Deste modo, esta disposição visa simplesmente autorizar os agentes da lei a fazê-lo também e, ao mesmo tempo, qualificar como válidas as provas obtidas de tal maneira.</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Mas o outro lado da disposição tem uma abordagem muito nova. Não existe um equivalente real no mundo físico para essa nova possibilidade: no passado, um oficial teria que viajar fisicamente para o outro país e pedir ajuda às autoridades locais. Ele não podia fazer nada por conta própria e cada ato de investigação seria praticado em nome das autoridades nacionais do local.</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O artigo 32 afirma o contrário. De acordo com ele, qualquer agente da lei de qualquer país do mundo pode obter informações de outro país, mesmo que "não seja de código aberto", se a pessoa que tem a autoridade legal para divulgar os dados der o seu consentimento legal e voluntário. Essa atividade investigativa não necessita de qualquer autorização do Estado com jurisdição no local onde a informação está armazenada. Alguns Estados não aceitam a Convenção de forma pacífica devido a esta redação. Eles afirmam que vai contra o princípio da soberania. No entanto, não existe qualquer proposta ou qualquer outra solução para os complexos problemas de investigações transfronteiriças ou para investigações na “nuvem”. A vida real revela que, na maioria dos casos, é impossível investigar o cibercrime ou recolher provas eletrónicas, a nível internacional, utilizando os canais tradicionais. É impossível porque o tempo que leva não é compatível com a volatilidade e a fragilidade das provas eletrónicas. É por isso que uma investigação internacional, conduzida pelo agente da lei que está a lidar com o caso, seria mais eficiente.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Mas, por outro lado, às vezes é realmente impossível utilizar os canais de cooperação normais - em relação aos serviços na “nuvem” -, os utilizadores (e o investigador) não sabem exatamente onde os dados exigidos pela polícia estão armazenados, em termos físicos.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56</a:t>
            </a:fld>
            <a:endParaRPr lang="en-US"/>
          </a:p>
        </p:txBody>
      </p:sp>
    </p:spTree>
    <p:extLst>
      <p:ext uri="{BB962C8B-B14F-4D97-AF65-F5344CB8AC3E}">
        <p14:creationId xmlns:p14="http://schemas.microsoft.com/office/powerpoint/2010/main"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59</a:t>
            </a:fld>
            <a:endParaRPr lang="en-US"/>
          </a:p>
        </p:txBody>
      </p:sp>
    </p:spTree>
    <p:extLst>
      <p:ext uri="{BB962C8B-B14F-4D97-AF65-F5344CB8AC3E}">
        <p14:creationId xmlns:p14="http://schemas.microsoft.com/office/powerpoint/2010/main"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en-US"/>
          </a:p>
        </p:txBody>
      </p:sp>
    </p:spTree>
    <p:extLst>
      <p:ext uri="{BB962C8B-B14F-4D97-AF65-F5344CB8AC3E}">
        <p14:creationId xmlns:p14="http://schemas.microsoft.com/office/powerpoint/2010/main"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Para que os juízes </a:t>
            </a:r>
            <a:r>
              <a:rPr lang="pt-PT" sz="1200" baseline="0">
                <a:solidFill>
                  <a:schemeClr val="tx1"/>
                </a:solidFill>
                <a:latin typeface="+mn-lt"/>
                <a:ea typeface="+mn-ea"/>
                <a:cs typeface="+mn-cs"/>
              </a:rPr>
              <a:t>e procuradores entendam completamente a cooperação com a indústria, é importante que os formadores recapitulem conceitos relevantes, como prestadores de serviços, dados de conteúdo, dados de tráfego e informações do subscritor. Esta parte da lição pode ser interativa e juízes diferentes podem ser testados na sua compreensão destes termos-chave. Esta parte também toca nos dados da nuvem, uma compreensão que é particularmente importante para a Parte 3 da lição.  Como muitos dos tópicos abordados na Parte Um já podem ter sido abordados em lições anteriores, pode ser mais útil encorajar a interação e a participação dos participantes.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a:t>
            </a:fld>
            <a:endParaRPr lang="en-US"/>
          </a:p>
        </p:txBody>
      </p:sp>
    </p:spTree>
    <p:extLst>
      <p:ext uri="{BB962C8B-B14F-4D97-AF65-F5344CB8AC3E}">
        <p14:creationId xmlns:p14="http://schemas.microsoft.com/office/powerpoint/2010/main"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62</a:t>
            </a:fld>
            <a:endParaRPr lang="en-US"/>
          </a:p>
        </p:txBody>
      </p:sp>
    </p:spTree>
    <p:extLst>
      <p:ext uri="{BB962C8B-B14F-4D97-AF65-F5344CB8AC3E}">
        <p14:creationId xmlns:p14="http://schemas.microsoft.com/office/powerpoint/2010/main"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63</a:t>
            </a:fld>
            <a:endParaRPr lang="en-US"/>
          </a:p>
        </p:txBody>
      </p:sp>
    </p:spTree>
    <p:extLst>
      <p:ext uri="{BB962C8B-B14F-4D97-AF65-F5344CB8AC3E}">
        <p14:creationId xmlns:p14="http://schemas.microsoft.com/office/powerpoint/2010/main"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en-US"/>
          </a:p>
        </p:txBody>
      </p:sp>
    </p:spTree>
    <p:extLst>
      <p:ext uri="{BB962C8B-B14F-4D97-AF65-F5344CB8AC3E}">
        <p14:creationId xmlns:p14="http://schemas.microsoft.com/office/powerpoint/2010/main"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en-US"/>
          </a:p>
        </p:txBody>
      </p:sp>
    </p:spTree>
    <p:extLst>
      <p:ext uri="{BB962C8B-B14F-4D97-AF65-F5344CB8AC3E}">
        <p14:creationId xmlns:p14="http://schemas.microsoft.com/office/powerpoint/2010/main"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en-US"/>
          </a:p>
        </p:txBody>
      </p:sp>
    </p:spTree>
    <p:extLst>
      <p:ext uri="{BB962C8B-B14F-4D97-AF65-F5344CB8AC3E}">
        <p14:creationId xmlns:p14="http://schemas.microsoft.com/office/powerpoint/2010/main"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Cooperação voluntária sem mandato legal</a:t>
            </a:r>
          </a:p>
          <a:p>
            <a:pPr algn="just"/>
            <a:endParaRPr lang="en-US" dirty="0"/>
          </a:p>
          <a:p>
            <a:pPr algn="just"/>
            <a:r>
              <a:rPr lang="pt-PT"/>
              <a:t>O </a:t>
            </a:r>
            <a:r>
              <a:rPr lang="pt-PT" baseline="0"/>
              <a:t>formador deve, a essa altura, informar os participantes que a parte restante da aula discutirá a cooperação direta com os prestadores de serviços estrangeiros. É importante que os participantes compreendam a importância desta forma de cooperação. O formador deve explicar que esta forma de cooperação é completamente voluntária para o prestador de serviços. O formador pode desejar enfatizar (inclusivamente através da utilização da tabela no próximo slide) o volume de solicitações que são feitas diretamente aos prestadores de serviços. O formador pode explicar como as provas eletrónicas (incluindo informações do subscritor) são muitas vezes mantidas por prestadores de serviços, como sites de redes sociais com sede nos Estados Unidos.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67</a:t>
            </a:fld>
            <a:endParaRPr lang="en-US"/>
          </a:p>
        </p:txBody>
      </p:sp>
    </p:spTree>
    <p:extLst>
      <p:ext uri="{BB962C8B-B14F-4D97-AF65-F5344CB8AC3E}">
        <p14:creationId xmlns:p14="http://schemas.microsoft.com/office/powerpoint/2010/main"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Estas </a:t>
            </a:r>
            <a:r>
              <a:rPr lang="pt-PT" baseline="0"/>
              <a:t>estatísticas de solicitações de fora dos Estados Unidos, de dados enviados diretamente para a Apple, Facebook, Google, Microsoft, Twitter e Yahoo em 2015 ,podem ser utilizadas pelo formador para enfatizar a importância e a prevalência da cooperação direta com os prestadores de serviços dos EUA. Os formadores podem também apontar que, embora as solicitações dos EUA tenham recebido a maior percentagem de divulgações, as divulgações também foram feitas a outros Estados Partes e é possível cooperar diretamente com os prestadores de serviços estrangeiros. </a:t>
            </a:r>
          </a:p>
          <a:p>
            <a:endParaRPr lang="en-US" baseline="0" dirty="0"/>
          </a:p>
          <a:p>
            <a:r>
              <a:rPr lang="pt-PT" baseline="0"/>
              <a:t>Os próximos slides explicam brevemente as diretrizes de cooperação jurídica de alguns dos grandes prestadores de serviços dos EUA em relação a solicitações estrangeiras de cooperação. O formador pode achar útil utilizá-los como exemplos para os participantes entenderem como a cooperação é feita com prestadores de serviços estrangeiros ao nível prático.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68</a:t>
            </a:fld>
            <a:endParaRPr lang="en-US"/>
          </a:p>
        </p:txBody>
      </p:sp>
    </p:spTree>
    <p:extLst>
      <p:ext uri="{BB962C8B-B14F-4D97-AF65-F5344CB8AC3E}">
        <p14:creationId xmlns:p14="http://schemas.microsoft.com/office/powerpoint/2010/main"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a:solidFill>
                  <a:schemeClr val="tx1"/>
                </a:solidFill>
                <a:latin typeface="+mn-lt"/>
                <a:ea typeface="+mn-ea"/>
                <a:cs typeface="+mn-cs"/>
              </a:rPr>
              <a:t>O formador deve mostrar aos participantes a imagem das Diretrizes de Aplicação da Lei do Facebook.</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69</a:t>
            </a:fld>
            <a:endParaRPr lang="en-US"/>
          </a:p>
        </p:txBody>
      </p:sp>
    </p:spTree>
    <p:extLst>
      <p:ext uri="{BB962C8B-B14F-4D97-AF65-F5344CB8AC3E}">
        <p14:creationId xmlns:p14="http://schemas.microsoft.com/office/powerpoint/2010/main"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a:solidFill>
                  <a:schemeClr val="tx1"/>
                </a:solidFill>
                <a:latin typeface="+mn-lt"/>
                <a:ea typeface="+mn-ea"/>
                <a:cs typeface="+mn-cs"/>
              </a:rPr>
              <a:t>O formador deve mostrar aos participantes a imagem da Página de Solicitação de Aplicação da Lei no Twitter.</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70</a:t>
            </a:fld>
            <a:endParaRPr lang="en-US"/>
          </a:p>
        </p:txBody>
      </p:sp>
    </p:spTree>
    <p:extLst>
      <p:ext uri="{BB962C8B-B14F-4D97-AF65-F5344CB8AC3E}">
        <p14:creationId xmlns:p14="http://schemas.microsoft.com/office/powerpoint/2010/main"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Exemplos de políticas de prestadores de serviços</a:t>
            </a:r>
          </a:p>
          <a:p>
            <a:endParaRPr lang="en-US" sz="1200" kern="1200" dirty="0">
              <a:solidFill>
                <a:schemeClr val="tx1"/>
              </a:solidFill>
              <a:effectLst/>
              <a:latin typeface="+mn-lt"/>
              <a:ea typeface="+mn-ea"/>
              <a:cs typeface="+mn-cs"/>
            </a:endParaRPr>
          </a:p>
          <a:p>
            <a:r>
              <a:rPr lang="pt-PT" sz="1200">
                <a:solidFill>
                  <a:schemeClr val="tx1"/>
                </a:solidFill>
                <a:latin typeface="+mn-lt"/>
                <a:ea typeface="+mn-ea"/>
                <a:cs typeface="+mn-cs"/>
              </a:rPr>
              <a:t>O formador pode utilizar exemplos de políticas de prestadores de serviços diferentes nesses slides para explicar os diferentes requisitos que os prestadores de serviços estrangeiros têm em relação a solicitações de acesso a dados.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71</a:t>
            </a:fld>
            <a:endParaRPr lang="en-US"/>
          </a:p>
        </p:txBody>
      </p:sp>
    </p:spTree>
    <p:extLst>
      <p:ext uri="{BB962C8B-B14F-4D97-AF65-F5344CB8AC3E}">
        <p14:creationId xmlns:p14="http://schemas.microsoft.com/office/powerpoint/2010/main"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Como esta lição </a:t>
            </a:r>
            <a:r>
              <a:rPr lang="pt-PT" baseline="0"/>
              <a:t>diz respeito à cooperação com a indústria, pode ser útil para os formadores recapitularem o que é um prestador de serviços, pois os prestadores de serviços são membros da indústria com os quais a cooperação é mais benéfica. O slide 6 fornece a definição da Convenção de Budapeste de prestador de serviços e/ou a definição de prestador de serviços de acordo com a lei nacional.</a:t>
            </a:r>
          </a:p>
          <a:p>
            <a:pPr algn="just"/>
            <a:endParaRPr lang="en-US" baseline="0" dirty="0"/>
          </a:p>
          <a:p>
            <a:pPr algn="just"/>
            <a:r>
              <a:rPr lang="pt-PT" baseline="0"/>
              <a:t>O formador deve enfatizar a importância do conceito de prestador de serviços, incluindo a referência às várias provisões na legislação nacional que fornecem poderes processuais a serem exercitados em relação aos prestadores de serviços (por exemplo, a interceção de dados de conteúdo, ordens de produção).</a:t>
            </a:r>
          </a:p>
          <a:p>
            <a:pPr algn="just"/>
            <a:endParaRPr lang="en-US" baseline="0" dirty="0"/>
          </a:p>
          <a:p>
            <a:pPr algn="just"/>
            <a:r>
              <a:rPr lang="pt-PT" baseline="0"/>
              <a:t>O formador pode achar útil distinguir “prestadores de serviços” de “prestadores de serviços de internet”. O formador pode considerar dar exemplos de prestadores de serviços (ou seja, prestadores de serviços locais, prestadores de serviços multinacionais, como Facebook, Google, Instagram, Snapchat, etc.) para fornecer uma compreensão mais clara do âmbito deste termo. Isso ajudará os participantes a entender os modos de cooperação com os prestadores de serviços.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n-US"/>
          </a:p>
        </p:txBody>
      </p:sp>
    </p:spTree>
    <p:extLst>
      <p:ext uri="{BB962C8B-B14F-4D97-AF65-F5344CB8AC3E}">
        <p14:creationId xmlns:p14="http://schemas.microsoft.com/office/powerpoint/2010/main"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73</a:t>
            </a:fld>
            <a:endParaRPr lang="en-US"/>
          </a:p>
        </p:txBody>
      </p:sp>
    </p:spTree>
    <p:extLst>
      <p:ext uri="{BB962C8B-B14F-4D97-AF65-F5344CB8AC3E}">
        <p14:creationId xmlns:p14="http://schemas.microsoft.com/office/powerpoint/2010/main"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Considerações na cooperação com prestadores de serviços estrangeiros</a:t>
            </a:r>
          </a:p>
          <a:p>
            <a:endParaRPr lang="en-US" dirty="0"/>
          </a:p>
          <a:p>
            <a:r>
              <a:rPr lang="pt-PT"/>
              <a:t>O formador deve orientar os</a:t>
            </a:r>
            <a:r>
              <a:rPr lang="pt-PT" baseline="0"/>
              <a:t> participantes através da lista de considerações e desafios esperados que eles podem enfrentar ao cooperar com prestadores de serviços estrangeiros. Cada consideração é tratada mais detalhadamente nos slides seguintes.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74</a:t>
            </a:fld>
            <a:endParaRPr lang="en-US"/>
          </a:p>
        </p:txBody>
      </p:sp>
    </p:spTree>
    <p:extLst>
      <p:ext uri="{BB962C8B-B14F-4D97-AF65-F5344CB8AC3E}">
        <p14:creationId xmlns:p14="http://schemas.microsoft.com/office/powerpoint/2010/main"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Volatilidade de políticas</a:t>
            </a:r>
          </a:p>
          <a:p>
            <a:pPr algn="just"/>
            <a:endParaRPr lang="en-US" baseline="0" dirty="0"/>
          </a:p>
          <a:p>
            <a:pPr algn="just"/>
            <a:r>
              <a:rPr lang="pt-PT" baseline="0"/>
              <a:t>É importante que os formadores enfatizem</a:t>
            </a:r>
            <a:r>
              <a:rPr lang="pt-PT"/>
              <a:t> que as </a:t>
            </a:r>
            <a:r>
              <a:rPr lang="pt-PT" baseline="0"/>
              <a:t>políticas dos prestadores de serviços</a:t>
            </a:r>
            <a:r>
              <a:rPr lang="pt-PT"/>
              <a:t> estrangeiros no que </a:t>
            </a:r>
            <a:r>
              <a:rPr lang="pt-PT" baseline="0"/>
              <a:t>diz respeito à cooperação com os agentes da lei são voláteis e mudam com frequência. O formador deve encorajar e preparar os participantes para permanecerem relativamente flexíveis a mudanças nestas políticas quando tiverem de solicitar a cooperação de prestadores de serviços estrangeiros.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75</a:t>
            </a:fld>
            <a:endParaRPr lang="en-US"/>
          </a:p>
        </p:txBody>
      </p:sp>
    </p:spTree>
    <p:extLst>
      <p:ext uri="{BB962C8B-B14F-4D97-AF65-F5344CB8AC3E}">
        <p14:creationId xmlns:p14="http://schemas.microsoft.com/office/powerpoint/2010/main"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Localização, territorialidade e jurisdição</a:t>
            </a:r>
          </a:p>
          <a:p>
            <a:pPr algn="just"/>
            <a:endParaRPr lang="en-US" dirty="0"/>
          </a:p>
          <a:p>
            <a:pPr algn="just"/>
            <a:r>
              <a:rPr lang="pt-PT"/>
              <a:t>Outra </a:t>
            </a:r>
            <a:r>
              <a:rPr lang="pt-PT" baseline="0"/>
              <a:t>consideração sobre a qual os formadores devem informar os participantes é que os prestadores de serviços estrangeiros podem ser restritos pela sua legislação nacional no que diz respeito a permitir o acesso às informações do subscritor. Desta forma, é importante que eles entendam os requisitos locais antes de fazer qualquer solicitação. A este respeito, é também importante que a autoridade requerente demonstre dentro do pedido que tem jurisdição sobre o crime em relação ao qual a informação está a ser solicitada.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76</a:t>
            </a:fld>
            <a:endParaRPr lang="en-US"/>
          </a:p>
        </p:txBody>
      </p:sp>
    </p:spTree>
    <p:extLst>
      <p:ext uri="{BB962C8B-B14F-4D97-AF65-F5344CB8AC3E}">
        <p14:creationId xmlns:p14="http://schemas.microsoft.com/office/powerpoint/2010/main"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Prestadores dos EUA vs Europeus</a:t>
            </a:r>
          </a:p>
          <a:p>
            <a:pPr algn="just"/>
            <a:endParaRPr lang="en-US" baseline="0" dirty="0"/>
          </a:p>
          <a:p>
            <a:pPr algn="just"/>
            <a:r>
              <a:rPr lang="pt-PT" baseline="0"/>
              <a:t>Pode ser pertinente que os formadores mencionem que muitos prestadores de serviços dos EUA têm subsidiárias na Europa (por exemplo, Facebook na Irlanda) que têm a tarefa de cooperar com agências de aplicação da lei fora dos Estados Unidos. Devido aos regulamentos de proteção de dados, os prestadores de serviços na Europa normalmente não divulgam informações de subscritores e dados de tráfego diretamente a agentes da lei estrangeiros. Em vez disso, eles exigem que o pedido de assistência legal mútua seja feito por meio de canais governamentais formais, como os permitidos pela Convenção de Budapeste. É importante que os participantes compreendam estas distinções ao cooperar com os prestadores de serviços dos EUA e as suas subsidiárias europeias, quando aplicável.</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77</a:t>
            </a:fld>
            <a:endParaRPr lang="en-US"/>
          </a:p>
        </p:txBody>
      </p:sp>
    </p:spTree>
    <p:extLst>
      <p:ext uri="{BB962C8B-B14F-4D97-AF65-F5344CB8AC3E}">
        <p14:creationId xmlns:p14="http://schemas.microsoft.com/office/powerpoint/2010/main"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Solicitações de preservação diretas e de emergência</a:t>
            </a:r>
          </a:p>
          <a:p>
            <a:pPr algn="just"/>
            <a:endParaRPr lang="en-US" dirty="0"/>
          </a:p>
          <a:p>
            <a:pPr algn="just"/>
            <a:r>
              <a:rPr lang="pt-PT"/>
              <a:t>O formador deve focar nos diferentes </a:t>
            </a:r>
            <a:r>
              <a:rPr lang="pt-PT" baseline="0"/>
              <a:t>tipos de cooperação que podem ser buscados dos prestadores de serviços dos EUA, incluindo solicitações diretas de preservação de dados e solicitações de emergência para acesso a ou divulgação de dados.  O formador deve explicar aos participantes que os prestadores de serviços dos EUA só permitem solicitações de emergência em determinadas condições específicas. Por exemplo, o Facebook permite fazer solicitações de emergência em questões envolvendo danos iminentes a uma criança, risco de morte ou ferimentos físicos graves a qualquer pessoa e exigir a divulgação de informações o quanto antes. O formador deve enfatizar que os requisitos dos prestadores de serviços dos EUA variam um do outro e que a maioria das políticas dos prestadores de serviços dos EUA muda regularmente.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78</a:t>
            </a:fld>
            <a:endParaRPr lang="en-US"/>
          </a:p>
        </p:txBody>
      </p:sp>
    </p:spTree>
    <p:extLst>
      <p:ext uri="{BB962C8B-B14F-4D97-AF65-F5344CB8AC3E}">
        <p14:creationId xmlns:p14="http://schemas.microsoft.com/office/powerpoint/2010/main"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Requisitos diferentes para diferentes tipos de dados</a:t>
            </a:r>
          </a:p>
          <a:p>
            <a:pPr algn="just"/>
            <a:endParaRPr lang="en-US" sz="1200" kern="1200" dirty="0">
              <a:solidFill>
                <a:schemeClr val="tx1"/>
              </a:solidFill>
              <a:effectLst/>
              <a:latin typeface="+mn-lt"/>
              <a:ea typeface="+mn-ea"/>
              <a:cs typeface="+mn-cs"/>
            </a:endParaRPr>
          </a:p>
          <a:p>
            <a:pPr algn="just"/>
            <a:r>
              <a:rPr lang="pt-PT" sz="1200">
                <a:solidFill>
                  <a:schemeClr val="tx1"/>
                </a:solidFill>
                <a:latin typeface="+mn-lt"/>
                <a:ea typeface="+mn-ea"/>
                <a:cs typeface="+mn-cs"/>
              </a:rPr>
              <a:t>É importante que o formador destaque que os diferentes prestadores de serviços estrangeiros podem ter requisitos diferentes em relação a diferentes tipos de dados, e que os mesmos devem ser considerados ao cooperar com tais prestadores. O formador deve utilizar o exemplo dos slides 73, 74 e 75, destacando como o Google tem limites diferentes para permitir o acesso a diferentes tipos de dados para explicar aos participantes várias considerações ao procurar a cooperação de prestadores de serviços dos EUA. Este exemplo ajudará a ilustrar o que deve ser cumprido para permitir uma cooperação eficaz com relação a cada classificação de dados.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79</a:t>
            </a:fld>
            <a:endParaRPr lang="en-US"/>
          </a:p>
        </p:txBody>
      </p:sp>
    </p:spTree>
    <p:extLst>
      <p:ext uri="{BB962C8B-B14F-4D97-AF65-F5344CB8AC3E}">
        <p14:creationId xmlns:p14="http://schemas.microsoft.com/office/powerpoint/2010/main"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80</a:t>
            </a:fld>
            <a:endParaRPr lang="en-US"/>
          </a:p>
        </p:txBody>
      </p:sp>
    </p:spTree>
    <p:extLst>
      <p:ext uri="{BB962C8B-B14F-4D97-AF65-F5344CB8AC3E}">
        <p14:creationId xmlns:p14="http://schemas.microsoft.com/office/powerpoint/2010/main"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mn-lt"/>
                <a:ea typeface="+mn-ea"/>
                <a:cs typeface="+mn-cs"/>
              </a:rPr>
              <a:t>O formador deve dar aos participantes a oportunidade de fazer quaisquer perguntas que possam ter em relação à Parte Três da aula.</a:t>
            </a:r>
          </a:p>
        </p:txBody>
      </p:sp>
      <p:sp>
        <p:nvSpPr>
          <p:cNvPr id="4" name="Slide Number Placeholder 3"/>
          <p:cNvSpPr>
            <a:spLocks noGrp="1"/>
          </p:cNvSpPr>
          <p:nvPr>
            <p:ph type="sldNum" sz="quarter" idx="10"/>
          </p:nvPr>
        </p:nvSpPr>
        <p:spPr/>
        <p:txBody>
          <a:bodyPr/>
          <a:lstStyle/>
          <a:p>
            <a:fld id="{D4504A11-3BA0-4461-A1C5-454F02F9540C}" type="slidenum">
              <a:rPr lang="en-GB" smtClean="0"/>
              <a:pPr/>
              <a:t>83</a:t>
            </a:fld>
            <a:endParaRPr lang="en-GB"/>
          </a:p>
        </p:txBody>
      </p:sp>
    </p:spTree>
    <p:extLst>
      <p:ext uri="{BB962C8B-B14F-4D97-AF65-F5344CB8AC3E}">
        <p14:creationId xmlns:p14="http://schemas.microsoft.com/office/powerpoint/2010/main"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84</a:t>
            </a:fld>
            <a:endParaRPr lang="en-US"/>
          </a:p>
        </p:txBody>
      </p:sp>
    </p:spTree>
    <p:extLst>
      <p:ext uri="{BB962C8B-B14F-4D97-AF65-F5344CB8AC3E}">
        <p14:creationId xmlns:p14="http://schemas.microsoft.com/office/powerpoint/2010/main"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É importante que </a:t>
            </a:r>
            <a:r>
              <a:rPr lang="pt-PT" baseline="0"/>
              <a:t>os participantes relembrem as características particulares das provas eletrónicas. O slide foi deixado em branco para fornecer uma oportunidade de interação entre o apresentador e os delegados. Os participantes devem ser capazes de aproveitar os conhecimentos adquiridos em sessões de formação anteriores. Os seguintes pontos-chave devem ser abordados ao discutir provas eletrónicas:</a:t>
            </a:r>
          </a:p>
          <a:p>
            <a:pPr marL="228600" indent="-228600">
              <a:buAutoNum type="arabicPeriod"/>
            </a:pPr>
            <a:r>
              <a:rPr lang="pt-PT"/>
              <a:t>Provas eletrónicas são provas </a:t>
            </a:r>
            <a:r>
              <a:rPr lang="pt-PT" baseline="0"/>
              <a:t>na forma de dados gerados por ou armazenados num sistema de computador;</a:t>
            </a:r>
          </a:p>
          <a:p>
            <a:pPr marL="228600" indent="-228600">
              <a:buAutoNum type="arabicPeriod"/>
            </a:pPr>
            <a:r>
              <a:rPr lang="pt-PT" baseline="0"/>
              <a:t>Provas eletrónicas incluem</a:t>
            </a:r>
            <a:r>
              <a:rPr lang="pt-PT"/>
              <a:t> provas derivadas de dispositivos eletrónicos e os seus aparelhos periféricos, redes de computadores, telemóveis câmaras digitais </a:t>
            </a:r>
            <a:r>
              <a:rPr lang="pt-PT" baseline="0"/>
              <a:t>, armazenamento em nuvem</a:t>
            </a:r>
            <a:r>
              <a:rPr lang="pt-PT"/>
              <a:t> e equipamentos portáteis, incluindo dispositivos de armazenamento; </a:t>
            </a:r>
          </a:p>
          <a:p>
            <a:pPr marL="228600" indent="-228600">
              <a:buAutoNum type="arabicPeriod"/>
            </a:pPr>
            <a:r>
              <a:rPr lang="pt-PT"/>
              <a:t>A informação que contém não possui uma forma física independente.</a:t>
            </a:r>
          </a:p>
          <a:p>
            <a:endParaRPr lang="en-GB"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n-US"/>
          </a:p>
        </p:txBody>
      </p:sp>
    </p:spTree>
    <p:extLst>
      <p:ext uri="{BB962C8B-B14F-4D97-AF65-F5344CB8AC3E}">
        <p14:creationId xmlns:p14="http://schemas.microsoft.com/office/powerpoint/2010/main"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r>
              <a:rPr lang="pt-PT"/>
              <a:t>O formador deve passar por esses slides, elaborando, quando necessário, aspetos específicos que devem ser enfatizados para determinados grupos de alunos.  O formador deve explicar como os materiais serão entregues e que haverá tempo para interação e perguntas. O formador deve enfatizar que esta formação foi concebida para ser interativa e que os participantes deverão participar em todo o programa. O formador deve explicar se há uma avaliação e a forma como ela irá decorrer, incluindo os detalhes de qualquer marca de aprovação aplicada.  </a:t>
            </a:r>
          </a:p>
          <a:p>
            <a:pPr algn="just" eaLnBrk="1" hangingPunct="1">
              <a:spcBef>
                <a:spcPct val="0"/>
              </a:spcBef>
            </a:pPr>
            <a:endParaRPr lang="en-US" altLang="sr-Latn-RS" dirty="0"/>
          </a:p>
          <a:p>
            <a:pPr algn="just" eaLnBrk="1" hangingPunct="1">
              <a:spcBef>
                <a:spcPct val="0"/>
              </a:spcBef>
            </a:pPr>
            <a:r>
              <a:rPr lang="pt-PT"/>
              <a:t>Todos os casos escolhidos são infrações penais relacionadas com pornografia infantil - disposições do artigo 9 da Convenção de Budapeste. Globalmente, para estas infrações, a Cooperação Internacional e a Assistência Legal Mútua (MLA) estão bem desenvolvidas e os Estados Membros compartilham as suas diferenças e semelhanças. No entanto, isto não terá impacto sobre a compreensão de</a:t>
            </a:r>
            <a:r>
              <a:rPr lang="pt-PT" baseline="0"/>
              <a:t> aspetos processuais relacionados a outros tipos de crime cibernético, uma vez</a:t>
            </a:r>
            <a:r>
              <a:rPr lang="pt-PT"/>
              <a:t> que as medidas processuais que os Estados Partes adotam para julgar as infrações descritas </a:t>
            </a:r>
            <a:r>
              <a:rPr lang="pt-PT" baseline="0"/>
              <a:t>no Artigo 9 da Convenção de Budapeste devem ser</a:t>
            </a:r>
            <a:r>
              <a:rPr lang="pt-PT"/>
              <a:t> aplicáveis a qualquer cibercrime. descrito no Art. 2 - 11 da Convenção de Budapeste.</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A0E2E3A5-3F7A-4CDB-994C-2A593FB4950C}" type="slidenum">
              <a:rPr lang="en-US" altLang="sr-Latn-RS" smtClean="0"/>
              <a:pPr>
                <a:spcBef>
                  <a:spcPct val="0"/>
                </a:spcBef>
              </a:pPr>
              <a:t>85</a:t>
            </a:fld>
            <a:endParaRPr lang="en-US" altLang="sr-Latn-RS"/>
          </a:p>
        </p:txBody>
      </p:sp>
    </p:spTree>
    <p:extLst>
      <p:ext uri="{BB962C8B-B14F-4D97-AF65-F5344CB8AC3E}">
        <p14:creationId xmlns:p14="http://schemas.microsoft.com/office/powerpoint/2010/main"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pt-PT"/>
              <a:t>Estudo de caso 1</a:t>
            </a:r>
          </a:p>
          <a:p>
            <a:pPr algn="just" eaLnBrk="1" hangingPunct="1"/>
            <a:endParaRPr lang="en-US" altLang="sr-Latn-RS" dirty="0"/>
          </a:p>
          <a:p>
            <a:pPr algn="just" eaLnBrk="1" hangingPunct="1"/>
            <a:r>
              <a:rPr lang="pt-PT"/>
              <a:t>O formador deve ler o texto do slide lentamente. Este é o modus operandi mais frequente de </a:t>
            </a:r>
            <a:r>
              <a:rPr lang="pt-PT" i="1"/>
              <a:t>Extorsão Sexual de Menores no Ciberespaço (SECC) - </a:t>
            </a:r>
            <a:r>
              <a:rPr lang="pt-PT"/>
              <a:t>de acordo com o relatório da Europol </a:t>
            </a:r>
            <a:r>
              <a:rPr lang="pt-PT" i="1"/>
              <a:t>2015 Avaliação da Ameaça do Crime Organizado pela Internet (IOCTA). </a:t>
            </a:r>
            <a:r>
              <a:rPr lang="pt-PT"/>
              <a:t>Os tradicionais fóruns e salas de conversas da Web, como o IRC, já não são muito populares, em comparação com as redes sociais, como o Twitter e o Facebook. Os sites de jogos online também representam uma boa oportunidade para conhecer novas pessoas indiretamente, apesar de não terem a </a:t>
            </a:r>
            <a:r>
              <a:rPr lang="pt-PT" noProof="0"/>
              <a:t>socialização</a:t>
            </a:r>
            <a:r>
              <a:rPr lang="pt-PT"/>
              <a:t> entre utilizadores como um objetivo específico. Os jovens, que adoram os avanços tecnológicos, também adoram esses meios de socialização. Graças Protocolo de Internet de voz (VoIP), os jovens costumam envolver-se em conversas por vídeo logo após se encontrarem nos canais de comunicação supramencionados, até levando as amizades on-line para a vida real em caso de proximidade geográfica. Como resultado, a Internet tornou-se um lugar onde as potenciais vítimas podem ser “caçadas” com a ajuda dos diversos canais de comunicação online.</a:t>
            </a:r>
          </a:p>
          <a:p>
            <a:pPr eaLnBrk="1" hangingPunct="1">
              <a:spcBef>
                <a:spcPct val="0"/>
              </a:spcBef>
            </a:pPr>
            <a:endParaRPr lang="en-GB" altLang="sr-Latn-RS" dirty="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C9848AE3-175E-42AC-B502-6C678AD5FE33}" type="slidenum">
              <a:rPr lang="en-US" altLang="sr-Latn-RS" smtClean="0"/>
              <a:pPr>
                <a:spcBef>
                  <a:spcPct val="0"/>
                </a:spcBef>
              </a:pPr>
              <a:t>86</a:t>
            </a:fld>
            <a:endParaRPr lang="en-US" altLang="sr-Latn-RS"/>
          </a:p>
        </p:txBody>
      </p:sp>
    </p:spTree>
    <p:extLst>
      <p:ext uri="{BB962C8B-B14F-4D97-AF65-F5344CB8AC3E}">
        <p14:creationId xmlns:p14="http://schemas.microsoft.com/office/powerpoint/2010/main"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pt-PT"/>
              <a:t>O formador deve ler lentamente o texto. Um dos principais desafios no combate à criminalidade num ambiente de rede é a dificuldade em identificar o autor  do crime e avaliar a extensão e o impacto do ato criminoso. Outro problema é causado pela volatilidade dos dados eletrónicos, que podem ser alterados, movidos ou apagados em segundos. Por exemplo, um utilizador que tem controlo dos dados pode utilizar o sistema do computador para apagar os dados relevantes a uma investigação criminal, destruindo assim as provas. A rapidez e, por vezes, o sigilo são muitas vezes vitais para o sucesso de uma investigação. A Convenção adapta as medidas processuais tradicionais, como busca e apreensão, ao novo ambiente tecnológico. Além disso, como </a:t>
            </a:r>
            <a:r>
              <a:rPr lang="pt-PT" baseline="0"/>
              <a:t>foi estudado nas primeiras partes da lição atual,</a:t>
            </a:r>
            <a:r>
              <a:rPr lang="pt-PT"/>
              <a:t> foram criadas novas medidas, como a preservação acelerada de dados, a fim de assegurar que as medidas tradicionais de recolha, como busca e pesquisa, permaneçam eficazes no volátil ambiente tecnológico. </a:t>
            </a:r>
          </a:p>
          <a:p>
            <a:pPr algn="just" eaLnBrk="1" hangingPunct="1"/>
            <a:endParaRPr lang="en-US" altLang="sr-Latn-RS" dirty="0"/>
          </a:p>
          <a:p>
            <a:pPr algn="just" eaLnBrk="1" hangingPunct="1"/>
            <a:r>
              <a:rPr lang="pt-PT"/>
              <a:t>No presente caso, o crime foi cometido </a:t>
            </a:r>
            <a:r>
              <a:rPr lang="pt-PT" baseline="0"/>
              <a:t>graças ao Facebook. O formador deve motivar os delegados a anunciar que o próximo passo é solicitar o endereço IP do autor do crime ao Facebook.</a:t>
            </a:r>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29448BE-EB23-4488-87D9-0F850382B064}" type="slidenum">
              <a:rPr lang="en-US" altLang="sr-Latn-RS" smtClean="0"/>
              <a:pPr>
                <a:spcBef>
                  <a:spcPct val="0"/>
                </a:spcBef>
              </a:pPr>
              <a:t>87</a:t>
            </a:fld>
            <a:endParaRPr lang="en-US" altLang="sr-Latn-RS"/>
          </a:p>
        </p:txBody>
      </p:sp>
    </p:spTree>
    <p:extLst>
      <p:ext uri="{BB962C8B-B14F-4D97-AF65-F5344CB8AC3E}">
        <p14:creationId xmlns:p14="http://schemas.microsoft.com/office/powerpoint/2010/main"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buNone/>
            </a:pPr>
            <a:r>
              <a:rPr lang="pt-PT" b="1" baseline="0"/>
              <a:t>Nota: </a:t>
            </a:r>
            <a:r>
              <a:rPr lang="pt-PT" b="0" baseline="0"/>
              <a:t>As respostas fornecidas abaixo baseiam-se na atual lição sobre aspetos processuais, mas também na lição sobre cooperação e na cooperação com os ISPs.</a:t>
            </a:r>
          </a:p>
          <a:p>
            <a:pPr marL="0" indent="0">
              <a:buNone/>
            </a:pPr>
            <a:endParaRPr lang="en-US" altLang="sr-Latn-RS" b="1" baseline="0" dirty="0"/>
          </a:p>
          <a:p>
            <a:pPr marL="228600" indent="-228600">
              <a:buAutoNum type="arabicPeriod"/>
            </a:pPr>
            <a:r>
              <a:rPr lang="pt-PT" b="1" baseline="0"/>
              <a:t>A polícia pode entrar em contacto diretamente com o Facebook?</a:t>
            </a:r>
          </a:p>
          <a:p>
            <a:pPr marL="0" indent="0">
              <a:buNone/>
            </a:pPr>
            <a:r>
              <a:rPr lang="pt-PT" baseline="0"/>
              <a:t>Resposta: sim, é possível, mas não é garantido que se receba uma resposta.</a:t>
            </a:r>
          </a:p>
          <a:p>
            <a:endParaRPr lang="en-US" altLang="sr-Latn-RS" dirty="0"/>
          </a:p>
          <a:p>
            <a:r>
              <a:rPr lang="pt-PT"/>
              <a:t>De acordo </a:t>
            </a:r>
            <a:r>
              <a:rPr lang="pt-PT" baseline="0"/>
              <a:t>com a Convenção de Budapeste (que foi ratificada pelos EUA), os Estados devem ter regras processuais que permitam aos serviços policiais exigir dos ISPs uma</a:t>
            </a:r>
            <a:r>
              <a:rPr lang="pt-PT"/>
              <a:t> </a:t>
            </a:r>
            <a:r>
              <a:rPr lang="pt-PT" sz="1200" b="0">
                <a:effectLst>
                  <a:outerShdw blurRad="38100" dist="38100" dir="2700000" algn="tl">
                    <a:srgbClr val="DDDDDD"/>
                  </a:outerShdw>
                </a:effectLst>
              </a:rPr>
              <a:t>quantidade suficiente de dados de tráfego</a:t>
            </a:r>
            <a:r>
              <a:rPr lang="pt-PT" sz="1200" b="0"/>
              <a:t> para permitir a </a:t>
            </a:r>
            <a:r>
              <a:rPr lang="pt-PT" sz="1200" b="0">
                <a:effectLst>
                  <a:outerShdw blurRad="38100" dist="38100" dir="2700000" algn="tl">
                    <a:srgbClr val="DDDDDD"/>
                  </a:outerShdw>
                </a:effectLst>
              </a:rPr>
              <a:t>identificação dos prestadores de serviços e do caminho</a:t>
            </a:r>
            <a:r>
              <a:rPr lang="pt-PT" sz="1200" b="0"/>
              <a:t> através do qual a comunicação foi feita.</a:t>
            </a:r>
          </a:p>
          <a:p>
            <a:endParaRPr lang="en-GB" sz="1200" b="0" dirty="0"/>
          </a:p>
          <a:p>
            <a:r>
              <a:rPr lang="pt-PT" sz="1200" b="0"/>
              <a:t>No que diz respeito à cooperação, de </a:t>
            </a:r>
            <a:r>
              <a:rPr lang="pt-PT" sz="1200" b="0" baseline="0"/>
              <a:t>acordo com os Art. 23 a 35 da Convenção de Budapeste e, a menos que se aplique outro tratado de cooperação, esta deve ocorrer entre</a:t>
            </a:r>
            <a:r>
              <a:rPr lang="pt-PT" sz="1200"/>
              <a:t> </a:t>
            </a:r>
            <a:r>
              <a:rPr lang="pt-PT" sz="1200">
                <a:solidFill>
                  <a:schemeClr val="tx1"/>
                </a:solidFill>
                <a:latin typeface="+mn-lt"/>
                <a:ea typeface="+mn-ea"/>
                <a:cs typeface="+mn-cs"/>
              </a:rPr>
              <a:t>a autoridade central ou as autoridades responsáveis pelo envio e resposta a pedidos de assistência mútua e pela execução de tais pedidos ou a sua transmissão às autoridades competentes para a sua execução. </a:t>
            </a:r>
          </a:p>
          <a:p>
            <a:endParaRPr lang="en-GB" sz="1200" kern="1200" dirty="0">
              <a:solidFill>
                <a:schemeClr val="tx1"/>
              </a:solidFill>
              <a:effectLst/>
              <a:latin typeface="+mn-lt"/>
              <a:ea typeface="+mn-ea"/>
              <a:cs typeface="+mn-cs"/>
            </a:endParaRPr>
          </a:p>
          <a:p>
            <a:r>
              <a:rPr lang="pt-PT" sz="1200">
                <a:solidFill>
                  <a:schemeClr val="tx1"/>
                </a:solidFill>
                <a:latin typeface="+mn-lt"/>
                <a:ea typeface="+mn-ea"/>
                <a:cs typeface="+mn-cs"/>
              </a:rPr>
              <a:t>No entanto, alguns prestadores de serviços - incluindo o Facebook - </a:t>
            </a:r>
            <a:r>
              <a:rPr lang="pt-PT" sz="1200" baseline="0">
                <a:solidFill>
                  <a:schemeClr val="tx1"/>
                </a:solidFill>
                <a:latin typeface="+mn-lt"/>
                <a:ea typeface="+mn-ea"/>
                <a:cs typeface="+mn-cs"/>
              </a:rPr>
              <a:t>aceitam cooperação direta, com todos ou apenas alguns Estados, em todas ou em determinadas circunstâncias.</a:t>
            </a:r>
          </a:p>
          <a:p>
            <a:endParaRPr lang="en-GB" sz="1200" kern="1200" baseline="0" dirty="0">
              <a:solidFill>
                <a:schemeClr val="tx1"/>
              </a:solidFill>
              <a:effectLst/>
              <a:latin typeface="+mn-lt"/>
              <a:ea typeface="+mn-ea"/>
              <a:cs typeface="+mn-cs"/>
            </a:endParaRPr>
          </a:p>
          <a:p>
            <a:r>
              <a:rPr lang="pt-PT" sz="1200" b="1" baseline="0">
                <a:solidFill>
                  <a:schemeClr val="tx1"/>
                </a:solidFill>
                <a:latin typeface="+mn-lt"/>
                <a:ea typeface="+mn-ea"/>
                <a:cs typeface="+mn-cs"/>
              </a:rPr>
              <a:t>2. Qual é o formalismo a ser respeitado?</a:t>
            </a:r>
          </a:p>
          <a:p>
            <a:r>
              <a:rPr lang="pt-PT" sz="1200" b="0" baseline="0"/>
              <a:t>Caso a cooperação ocorra aplicando as disposições da Convenção de Budapeste, o formalismo detalhado nesta Convenção deve ser respeitado (especialmente em relação ao conteúdo da solicitação). </a:t>
            </a:r>
          </a:p>
          <a:p>
            <a:endParaRPr lang="en-GB" sz="1200" b="0" baseline="0" dirty="0"/>
          </a:p>
          <a:p>
            <a:r>
              <a:rPr lang="pt-PT" sz="1200" b="0" baseline="0"/>
              <a:t>Contudo, a Convenção de Budapeste (artigo 32) organiza, em alguns casos, a possibilidade de acesso transfronteiriço a dados informáticos fora do procedimento de assistência mútua, em que os dados são obtidos com o consentimento legal e voluntário da pessoa</a:t>
            </a:r>
            <a:r>
              <a:rPr lang="pt-PT"/>
              <a:t> que tem autoridade legal para divulgar estes dados. à Parte requerente. Este procedimento pode ser utilizando para entrar em contacto com o Facebook. </a:t>
            </a:r>
          </a:p>
          <a:p>
            <a:endParaRPr lang="en-US" sz="1200" b="0" baseline="0" dirty="0"/>
          </a:p>
          <a:p>
            <a:r>
              <a:rPr lang="pt-PT" sz="1200" b="0" baseline="0"/>
              <a:t>Note-se que as ordens de produção (do Artigo 18)</a:t>
            </a:r>
            <a:r>
              <a:rPr lang="pt-PT" baseline="0"/>
              <a:t> para informação do subscritor ao abrigo da lei nacional podem ser utilizadas para ordenar a um prestador de serviços estrangeiro a produção de determinados dados, independentemente de tais serviços serem fornecidos através de um domínio geográfico técnico referente a outra jurisdição, desde que esses serviços estejam a ser fornecidos dentro da sua jurisdição. A localização das informações do subscritor não é uma força determinante em relação às ordens de produção de tais informações.</a:t>
            </a:r>
          </a:p>
          <a:p>
            <a:endParaRPr lang="en-US" sz="1200" b="0" baseline="0" dirty="0"/>
          </a:p>
          <a:p>
            <a:r>
              <a:rPr lang="pt-PT" sz="1200" b="0" baseline="0"/>
              <a:t>Finalmente, alguns prestadores de acesso, </a:t>
            </a:r>
            <a:r>
              <a:rPr lang="pt-PT" sz="1200" b="0" baseline="0" noProof="0"/>
              <a:t>especialmente nos EUA, autorizam o acesso a alguns dados de subscritor, dependendo das circunstâncias e da parte solicitante. </a:t>
            </a:r>
          </a:p>
          <a:p>
            <a:endParaRPr lang="en-GB" sz="1200" b="0" baseline="0" noProof="0" dirty="0"/>
          </a:p>
          <a:p>
            <a:r>
              <a:rPr lang="pt-PT" sz="1200" b="0" baseline="0" noProof="0"/>
              <a:t>No caso de acesso com base no Artigo 32 da Convenção de Budapeste ou com base na cooperação voluntária do prestador de serviços, é necessário algum formalismo para satisfazer as duas necessidades seguintes:</a:t>
            </a:r>
          </a:p>
          <a:p>
            <a:pPr marL="171450" indent="-171450">
              <a:buFontTx/>
              <a:buChar char="-"/>
            </a:pPr>
            <a:r>
              <a:rPr lang="pt-PT" sz="1200" b="0" noProof="0"/>
              <a:t>Em primeiro lugar, os direitos fundamentais das pessoas devem ser salvaguardados, quer respeitando um formalismo exigido pela lei nacional, quer aplicando um </a:t>
            </a:r>
            <a:r>
              <a:rPr lang="pt-PT" sz="1200" b="0" baseline="0" noProof="0"/>
              <a:t>teste de</a:t>
            </a:r>
            <a:r>
              <a:rPr lang="pt-PT" sz="1200" b="0" noProof="0"/>
              <a:t> necessidade e proporcionalidade </a:t>
            </a:r>
            <a:r>
              <a:rPr lang="pt-PT" sz="1200" b="0" baseline="0" noProof="0"/>
              <a:t>, conforme explicado na lição relativa às condições e salvaguardas.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lang="pt-PT" sz="1200" b="0" baseline="0" noProof="0"/>
              <a:t>Em segundo lugar, alguns ISP podem</a:t>
            </a:r>
            <a:r>
              <a:rPr lang="pt-PT" noProof="0"/>
              <a:t> ter os seus próprios requisitos no que diz respeito a permitir o acesso ou a divulgação de dados, estes requisitos dependendo do tipo de dados que estão a ser solicitados. </a:t>
            </a:r>
            <a:r>
              <a:rPr lang="pt-PT" sz="1200" b="0" baseline="0" noProof="0"/>
              <a:t>Nesta questão, é necessário referir-se diretamente ao prestador em questão. </a:t>
            </a:r>
          </a:p>
          <a:p>
            <a:endParaRPr lang="en-GB" altLang="sr-Latn-RS" noProof="0" dirty="0"/>
          </a:p>
          <a:p>
            <a:r>
              <a:rPr lang="pt-PT" noProof="0"/>
              <a:t>Em relação especificamente ao Facebook, a maioria dos países tem boas e produtivas relações com este prestador. O Facebook publica </a:t>
            </a:r>
            <a:r>
              <a:rPr lang="pt-PT" baseline="0" noProof="0"/>
              <a:t>diretrizes de aplicação da lei que devem ser seguidas em caso de solicitação direta de forma voluntária. </a:t>
            </a:r>
          </a:p>
          <a:p>
            <a:endParaRPr lang="en-GB" altLang="sr-Latn-RS" baseline="0" noProof="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1" baseline="0">
                <a:solidFill>
                  <a:schemeClr val="tx1"/>
                </a:solidFill>
                <a:latin typeface="+mn-lt"/>
                <a:ea typeface="+mn-ea"/>
                <a:cs typeface="+mn-cs"/>
              </a:rPr>
              <a:t>3. Quais são os dois próximos passos?</a:t>
            </a:r>
          </a:p>
          <a:p>
            <a:endParaRPr lang="en-US" altLang="sr-Latn-RS" dirty="0"/>
          </a:p>
          <a:p>
            <a:r>
              <a:rPr lang="pt-PT"/>
              <a:t>O primeiro passo é descobrir em que área geográfica pertence o endereço IP. A polícia geralmente utiliza a base de dados da IANA.</a:t>
            </a:r>
          </a:p>
          <a:p>
            <a:endParaRPr lang="en-US" altLang="sr-Latn-RS" dirty="0"/>
          </a:p>
          <a:p>
            <a:r>
              <a:rPr lang="pt-PT"/>
              <a:t>O segundo é obter </a:t>
            </a:r>
            <a:r>
              <a:rPr lang="pt-PT" baseline="0"/>
              <a:t>os detalhes de contacto do proprietário do endereço IP. Para este propósito, uma solicitação deve ser feita ao prestador de acesso à Internet relevante. </a:t>
            </a:r>
          </a:p>
          <a:p>
            <a:endParaRPr lang="en-US" altLang="sr-Latn-RS" baseline="0" dirty="0"/>
          </a:p>
          <a:p>
            <a:r>
              <a:rPr lang="pt-PT" baseline="0"/>
              <a:t>	Na Croácia, os</a:t>
            </a:r>
            <a:r>
              <a:rPr lang="pt-PT"/>
              <a:t> dados dos subscritores podem ser obtidos pelos serviços policiais sem a necessidade de uma encomenda especial, pelo que a recolha de dados deste tipo é geralmente muito rápida. Acontece o mesmo no seu país? </a:t>
            </a:r>
          </a:p>
          <a:p>
            <a:endParaRPr lang="fr-FR" altLang="en-US" dirty="0"/>
          </a:p>
          <a:p>
            <a:endParaRPr lang="hr-HR" altLang="en-US" dirty="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9EF4569-105E-41EF-B07F-30DBF09BDFC3}" type="slidenum">
              <a:rPr lang="en-US" altLang="sr-Latn-RS" smtClean="0">
                <a:latin typeface="Calibri" pitchFamily="34" charset="0"/>
              </a:rPr>
              <a:pPr/>
              <a:t>88</a:t>
            </a:fld>
            <a:endParaRPr lang="en-US" altLang="sr-Latn-RS">
              <a:latin typeface="Calibri" pitchFamily="34" charset="0"/>
            </a:endParaRPr>
          </a:p>
        </p:txBody>
      </p:sp>
    </p:spTree>
    <p:extLst>
      <p:ext uri="{BB962C8B-B14F-4D97-AF65-F5344CB8AC3E}">
        <p14:creationId xmlns:p14="http://schemas.microsoft.com/office/powerpoint/2010/main"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eaLnBrk="1" hangingPunct="1">
              <a:defRPr/>
            </a:pPr>
            <a:r>
              <a:rPr lang="pt-PT"/>
              <a:t>Depois de ter descoberto que o endereço IP está alojado no mesmo país, o </a:t>
            </a:r>
            <a:r>
              <a:rPr lang="pt-PT" baseline="0"/>
              <a:t>Procurador Público</a:t>
            </a:r>
            <a:r>
              <a:rPr lang="pt-PT"/>
              <a:t> tomou mais duas medidas importantes:</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lang="pt-PT" sz="1200"/>
              <a:t>Solicitou um mandato de busca judicial para fazer uma rusga à casa, computador, smartphone e outros dispositivos do suspeito relacionados ao computador, incluindo todo o armazenamento de dados. Ele obteve este mandato após um atraso de quatro horas.</a:t>
            </a:r>
          </a:p>
          <a:p>
            <a:pPr marL="171450" indent="-171450" algn="just" eaLnBrk="1" hangingPunct="1">
              <a:buFontTx/>
              <a:buChar char="-"/>
              <a:defRPr/>
            </a:pPr>
            <a:r>
              <a:rPr lang="pt-PT" sz="1200"/>
              <a:t>Emitiu uma ordem ao Centro Técnico-Operacional (OTC) para preservar todos os dados relevantes sobre as comunicações entre o suspeito e a sua vítima.</a:t>
            </a:r>
          </a:p>
          <a:p>
            <a:pPr marL="171450" indent="-171450" algn="just" eaLnBrk="1" hangingPunct="1">
              <a:buFontTx/>
              <a:buChar char="-"/>
              <a:defRPr/>
            </a:pPr>
            <a:endParaRPr lang="en-GB" altLang="sr-Latn-RS" sz="1200" dirty="0"/>
          </a:p>
          <a:p>
            <a:pPr marL="0" marR="0" indent="0" algn="just" defTabSz="457200" rtl="0" eaLnBrk="1" fontAlgn="base" latinLnBrk="0" hangingPunct="1">
              <a:lnSpc>
                <a:spcPct val="100000"/>
              </a:lnSpc>
              <a:spcBef>
                <a:spcPct val="30000"/>
              </a:spcBef>
              <a:spcAft>
                <a:spcPct val="0"/>
              </a:spcAft>
              <a:buClrTx/>
              <a:buSzTx/>
              <a:buFontTx/>
              <a:buNone/>
              <a:tabLst/>
              <a:defRPr/>
            </a:pPr>
            <a:r>
              <a:rPr lang="pt-PT" sz="1200"/>
              <a:t>O</a:t>
            </a:r>
            <a:r>
              <a:rPr lang="pt-PT" sz="1200" baseline="0"/>
              <a:t> </a:t>
            </a:r>
            <a:r>
              <a:rPr lang="pt-PT" sz="1200"/>
              <a:t>OTC é um</a:t>
            </a:r>
            <a:r>
              <a:rPr lang="pt-PT"/>
              <a:t> órgão estatal central autorizado para vigilância de todas as telecomunicações no país.</a:t>
            </a:r>
            <a:r>
              <a:rPr lang="pt-PT" baseline="0"/>
              <a:t> Este corpo é</a:t>
            </a:r>
            <a:r>
              <a:rPr lang="pt-PT"/>
              <a:t> independente de qualquer ISP. Alguns Estados membros têm esse órgão estatal central, mas nem todos o têm. Nos outros Estados, a ordem de preservação </a:t>
            </a:r>
            <a:r>
              <a:rPr lang="pt-PT" baseline="0"/>
              <a:t>ou de comunicação de</a:t>
            </a:r>
            <a:r>
              <a:rPr lang="pt-PT"/>
              <a:t> dados para fins de uma investigação ou processo criminal específico </a:t>
            </a:r>
            <a:r>
              <a:rPr lang="pt-PT" baseline="0"/>
              <a:t>deve ser dirigida à</a:t>
            </a:r>
            <a:r>
              <a:rPr lang="pt-PT"/>
              <a:t> empresa </a:t>
            </a:r>
            <a:r>
              <a:rPr lang="pt-PT" baseline="0"/>
              <a:t>relevante</a:t>
            </a:r>
            <a:r>
              <a:rPr lang="pt-PT"/>
              <a:t> que presta serviços de telecomunicações.</a:t>
            </a:r>
          </a:p>
          <a:p>
            <a:pPr marL="171450" indent="-171450" algn="just" eaLnBrk="1" hangingPunct="1">
              <a:buFontTx/>
              <a:buChar char="-"/>
              <a:defRPr/>
            </a:pPr>
            <a:endParaRPr lang="en-US"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ED7F75A2-9404-40F1-9E41-A8C3F9B63672}" type="slidenum">
              <a:rPr lang="en-US" altLang="sr-Latn-RS" smtClean="0"/>
              <a:pPr>
                <a:spcBef>
                  <a:spcPct val="0"/>
                </a:spcBef>
              </a:pPr>
              <a:t>89</a:t>
            </a:fld>
            <a:endParaRPr lang="en-US" altLang="sr-Latn-RS"/>
          </a:p>
        </p:txBody>
      </p:sp>
    </p:spTree>
    <p:extLst>
      <p:ext uri="{BB962C8B-B14F-4D97-AF65-F5344CB8AC3E}">
        <p14:creationId xmlns:p14="http://schemas.microsoft.com/office/powerpoint/2010/main"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eaLnBrk="1" hangingPunct="1">
              <a:buAutoNum type="arabicPeriod"/>
              <a:defRPr/>
            </a:pPr>
            <a:r>
              <a:rPr lang="pt-PT"/>
              <a:t>Quanto tempo tem um procurador público, no seu país, para solicitar um mandato de busca judicial? </a:t>
            </a:r>
          </a:p>
          <a:p>
            <a:pPr marL="0" indent="0" eaLnBrk="1" hangingPunct="1">
              <a:buNone/>
              <a:defRPr/>
            </a:pPr>
            <a:r>
              <a:rPr lang="pt-PT"/>
              <a:t>Esta é uma pergunta difícil - geralmente não há limite de tempo para esta ação - isso depende inteiramente da decisão do Procurador Público.</a:t>
            </a:r>
          </a:p>
          <a:p>
            <a:pPr marL="0" indent="0" eaLnBrk="1" hangingPunct="1">
              <a:buNone/>
              <a:defRPr/>
            </a:pPr>
            <a:endParaRPr lang="en-US" dirty="0"/>
          </a:p>
          <a:p>
            <a:pPr eaLnBrk="1" hangingPunct="1">
              <a:defRPr/>
            </a:pPr>
            <a:r>
              <a:rPr lang="pt-PT"/>
              <a:t>2. Qual é a indicação obrigatória em qualquer pedido do Procurador Público? </a:t>
            </a:r>
          </a:p>
          <a:p>
            <a:pPr eaLnBrk="1" hangingPunct="1">
              <a:defRPr/>
            </a:pPr>
            <a:r>
              <a:rPr lang="pt-PT"/>
              <a:t>A ordem deve, pelo menos, mencionar razões razoáveis que apoiem a teoria de que a pessoa a ser submetida ao procedimento </a:t>
            </a:r>
            <a:r>
              <a:rPr lang="pt-PT" baseline="0"/>
              <a:t>pode ter cometido uma infração criminal específica, com</a:t>
            </a:r>
            <a:r>
              <a:rPr lang="pt-PT"/>
              <a:t> base em todas as provas recolhidas.  </a:t>
            </a:r>
          </a:p>
          <a:p>
            <a:pPr eaLnBrk="1" hangingPunct="1">
              <a:defRPr/>
            </a:pPr>
            <a:endParaRPr lang="en-US" dirty="0"/>
          </a:p>
          <a:p>
            <a:pPr eaLnBrk="1" hangingPunct="1">
              <a:defRPr/>
            </a:pPr>
            <a:r>
              <a:rPr lang="pt-PT"/>
              <a:t>3. Quanto tempo tem um tribunal para decidir sobre o pedido do Procurador Público? </a:t>
            </a:r>
          </a:p>
          <a:p>
            <a:pPr eaLnBrk="1" hangingPunct="1">
              <a:defRPr/>
            </a:pPr>
            <a:r>
              <a:rPr lang="pt-PT"/>
              <a:t>Isto é regulado pela </a:t>
            </a:r>
            <a:r>
              <a:rPr lang="pt-PT" baseline="0"/>
              <a:t>lei nacional</a:t>
            </a:r>
            <a:r>
              <a:rPr lang="pt-PT"/>
              <a:t>.</a:t>
            </a:r>
            <a:r>
              <a:rPr lang="pt-PT" baseline="0"/>
              <a:t> O formador deve explicar a disposição relacionada da lei nacional específica. Os delegados podem ser convidados a fornecer exemplos de outras leis, quando apropriado.</a:t>
            </a:r>
          </a:p>
          <a:p>
            <a:pPr eaLnBrk="1" hangingPunct="1">
              <a:defRPr/>
            </a:pPr>
            <a:endParaRPr lang="en-US" dirty="0"/>
          </a:p>
          <a:p>
            <a:pPr eaLnBrk="1" hangingPunct="1">
              <a:defRPr/>
            </a:pPr>
            <a:r>
              <a:rPr lang="pt-PT"/>
              <a:t>4. O Procurador Público tem algum remédio legal se o tribunal recusar ou rejeitar o seu pedido? </a:t>
            </a:r>
          </a:p>
          <a:p>
            <a:pPr marL="0" marR="0" indent="0" algn="l" defTabSz="457200" rtl="0" eaLnBrk="1" fontAlgn="base" latinLnBrk="0" hangingPunct="1">
              <a:lnSpc>
                <a:spcPct val="100000"/>
              </a:lnSpc>
              <a:spcBef>
                <a:spcPct val="30000"/>
              </a:spcBef>
              <a:spcAft>
                <a:spcPct val="0"/>
              </a:spcAft>
              <a:buClrTx/>
              <a:buSzTx/>
              <a:buFontTx/>
              <a:buNone/>
              <a:tabLst/>
              <a:defRPr/>
            </a:pPr>
            <a:r>
              <a:rPr lang="pt-PT"/>
              <a:t>Isto é regulado pela </a:t>
            </a:r>
            <a:r>
              <a:rPr lang="pt-PT" baseline="0"/>
              <a:t>lei nacional</a:t>
            </a:r>
            <a:r>
              <a:rPr lang="pt-PT"/>
              <a:t>.</a:t>
            </a:r>
            <a:r>
              <a:rPr lang="pt-PT" baseline="0"/>
              <a:t> O formador deve explicar a disposição relacionada da lei nacional específica. Os delegados podem ser convidados a fornecer exemplos de outras leis, quando apropriado.</a:t>
            </a:r>
          </a:p>
          <a:p>
            <a:pPr eaLnBrk="1" hangingPunct="1">
              <a:defRPr/>
            </a:pPr>
            <a:endParaRPr lang="en-US" dirty="0"/>
          </a:p>
          <a:p>
            <a:pPr eaLnBrk="1" hangingPunct="1">
              <a:defRPr/>
            </a:pPr>
            <a:r>
              <a:rPr lang="pt-PT"/>
              <a:t>5.</a:t>
            </a:r>
            <a:r>
              <a:rPr lang="pt-PT" baseline="0"/>
              <a:t> </a:t>
            </a:r>
            <a:r>
              <a:rPr lang="pt-PT"/>
              <a:t>Se a resposta for sim - em que momento e quem decide sobre o recurso do Procurador Público?</a:t>
            </a:r>
          </a:p>
          <a:p>
            <a:pPr marL="0" marR="0" indent="0" algn="l" defTabSz="457200" rtl="0" eaLnBrk="1" fontAlgn="base" latinLnBrk="0" hangingPunct="1">
              <a:lnSpc>
                <a:spcPct val="100000"/>
              </a:lnSpc>
              <a:spcBef>
                <a:spcPct val="30000"/>
              </a:spcBef>
              <a:spcAft>
                <a:spcPct val="0"/>
              </a:spcAft>
              <a:buClrTx/>
              <a:buSzTx/>
              <a:buFontTx/>
              <a:buNone/>
              <a:tabLst/>
              <a:defRPr/>
            </a:pPr>
            <a:r>
              <a:rPr lang="pt-PT"/>
              <a:t>Isto é regulado pela </a:t>
            </a:r>
            <a:r>
              <a:rPr lang="pt-PT" baseline="0"/>
              <a:t>lei nacional</a:t>
            </a:r>
            <a:r>
              <a:rPr lang="pt-PT"/>
              <a:t>.</a:t>
            </a:r>
            <a:r>
              <a:rPr lang="pt-PT" baseline="0"/>
              <a:t> O formador deve explicar a disposição relacionada da lei nacional específica. Os delegados podem ser convidados a fornecer exemplos de outras leis, quando apropriado.</a:t>
            </a:r>
          </a:p>
          <a:p>
            <a:pPr eaLnBrk="1" hangingPunct="1">
              <a:defRPr/>
            </a:pPr>
            <a:endParaRPr lang="en-US" dirty="0"/>
          </a:p>
          <a:p>
            <a:pPr eaLnBrk="1" hangingPunct="1">
              <a:defRPr/>
            </a:pPr>
            <a:r>
              <a:rPr lang="pt-PT"/>
              <a:t>6. Um suspeito precisa de saber sobre a decisão do tribunal e se precisar - quando? </a:t>
            </a:r>
          </a:p>
          <a:p>
            <a:pPr eaLnBrk="1" hangingPunct="1">
              <a:defRPr/>
            </a:pPr>
            <a:r>
              <a:rPr lang="pt-PT"/>
              <a:t>Em princípio, o direito a um julgamento justo e a presunção de inocência impõem esse conhecimento. O formador deve aqui fornecer a resposta trazida pela </a:t>
            </a:r>
            <a:r>
              <a:rPr lang="pt-PT" baseline="0"/>
              <a:t>lei nacional</a:t>
            </a:r>
            <a:r>
              <a:rPr lang="pt-PT"/>
              <a:t> específica </a:t>
            </a:r>
            <a:r>
              <a:rPr lang="pt-PT" baseline="0"/>
              <a:t>. </a:t>
            </a:r>
          </a:p>
          <a:p>
            <a:pPr>
              <a:defRPr/>
            </a:pPr>
            <a:endParaRPr lang="fr-FR" dirty="0"/>
          </a:p>
          <a:p>
            <a:pPr>
              <a:defRPr/>
            </a:pPr>
            <a:endParaRPr lang="hr-HR"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B6C2850-8F13-46AE-8A3B-C452C6E5B3EB}" type="slidenum">
              <a:rPr lang="en-US" altLang="sr-Latn-RS" smtClean="0">
                <a:latin typeface="Calibri" pitchFamily="34" charset="0"/>
              </a:rPr>
              <a:pPr/>
              <a:t>90</a:t>
            </a:fld>
            <a:endParaRPr lang="en-US" altLang="sr-Latn-RS">
              <a:latin typeface="Calibri" pitchFamily="34" charset="0"/>
            </a:endParaRPr>
          </a:p>
        </p:txBody>
      </p:sp>
    </p:spTree>
    <p:extLst>
      <p:ext uri="{BB962C8B-B14F-4D97-AF65-F5344CB8AC3E}">
        <p14:creationId xmlns:p14="http://schemas.microsoft.com/office/powerpoint/2010/main"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defRPr/>
            </a:pPr>
            <a:r>
              <a:rPr lang="pt-PT"/>
              <a:t>O formador deve ler o texto do slide lentamente. </a:t>
            </a:r>
          </a:p>
          <a:p>
            <a:pPr eaLnBrk="1" hangingPunct="1">
              <a:spcBef>
                <a:spcPct val="0"/>
              </a:spcBef>
              <a:defRPr/>
            </a:pPr>
            <a:endParaRPr lang="en-GB" altLang="sr-Latn-RS" dirty="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BD99857-F755-4D1E-837F-39FE70CC6191}" type="slidenum">
              <a:rPr lang="en-GB" altLang="sr-Latn-RS" smtClean="0"/>
              <a:pPr>
                <a:spcBef>
                  <a:spcPct val="0"/>
                </a:spcBef>
              </a:pPr>
              <a:t>91</a:t>
            </a:fld>
            <a:endParaRPr lang="en-GB" altLang="sr-Latn-RS"/>
          </a:p>
        </p:txBody>
      </p:sp>
    </p:spTree>
    <p:extLst>
      <p:ext uri="{BB962C8B-B14F-4D97-AF65-F5344CB8AC3E}">
        <p14:creationId xmlns:p14="http://schemas.microsoft.com/office/powerpoint/2010/main"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7500" lnSpcReduction="20000"/>
          </a:bodyPr>
          <a:lstStyle/>
          <a:p>
            <a:pPr algn="just" eaLnBrk="1" hangingPunct="1">
              <a:spcBef>
                <a:spcPct val="0"/>
              </a:spcBef>
              <a:defRPr/>
            </a:pPr>
            <a:r>
              <a:rPr lang="pt-PT"/>
              <a:t>Medida processual "Busca" - significa ações de acesso ao disco rígido, fazer cópia do disco rígido e selar o computador, e então toda a análise forense feita na cópia. </a:t>
            </a:r>
          </a:p>
          <a:p>
            <a:pPr eaLnBrk="1" hangingPunct="1">
              <a:spcBef>
                <a:spcPct val="0"/>
              </a:spcBef>
              <a:defRPr/>
            </a:pPr>
            <a:r>
              <a:rPr lang="pt-PT"/>
              <a:t>Qual é a importância disso? - Porque, se alguma questão for levantada num julgamento sobre a validade das provas eletrónicas, a validade dos resultados produzidos pela análise forense - o perito independente do tribunal deve obter o mesmo resultado depois de pesquisar no computador selado. </a:t>
            </a:r>
          </a:p>
          <a:p>
            <a:pPr eaLnBrk="1" hangingPunct="1">
              <a:spcBef>
                <a:spcPct val="0"/>
              </a:spcBef>
              <a:defRPr/>
            </a:pPr>
            <a:endParaRPr lang="en-US" altLang="sr-Latn-RS" dirty="0"/>
          </a:p>
          <a:p>
            <a:pPr eaLnBrk="1" hangingPunct="1">
              <a:spcBef>
                <a:spcPct val="0"/>
              </a:spcBef>
              <a:defRPr/>
            </a:pPr>
            <a:r>
              <a:rPr lang="pt-PT"/>
              <a:t>Em particular, a Convenção de Budapeste exige que os Estados membros promulguem uma legislação que, durante o processo de apreensão legal de dados de computador, permita:</a:t>
            </a:r>
          </a:p>
          <a:p>
            <a:pPr eaLnBrk="1" hangingPunct="1">
              <a:spcBef>
                <a:spcPct val="0"/>
              </a:spcBef>
              <a:defRPr/>
            </a:pPr>
            <a:r>
              <a:rPr lang="pt-PT"/>
              <a:t>a) apreender fisicamente um sistema informático,</a:t>
            </a:r>
          </a:p>
          <a:p>
            <a:pPr eaLnBrk="1" hangingPunct="1">
              <a:spcBef>
                <a:spcPct val="0"/>
              </a:spcBef>
              <a:defRPr/>
            </a:pPr>
            <a:r>
              <a:rPr lang="pt-PT"/>
              <a:t>b) realizar e manter uma cópia desses dados informáticos (o que é importante caso os dados sejam armazenados num servidor principal, onde a remoção física é impossível, e também quando a segurança física interfere significativamente nos direitos de outras pessoas que têm direitos de acesso a essa máquina - por exemplo, o servidor de uma grande empresa)</a:t>
            </a:r>
          </a:p>
          <a:p>
            <a:pPr eaLnBrk="1" hangingPunct="1">
              <a:spcBef>
                <a:spcPct val="0"/>
              </a:spcBef>
              <a:defRPr/>
            </a:pPr>
            <a:r>
              <a:rPr lang="pt-PT"/>
              <a:t>c) manter a integridade dos dados informáticos armazenados relevantes e, por fim, para </a:t>
            </a:r>
          </a:p>
          <a:p>
            <a:pPr eaLnBrk="1" hangingPunct="1">
              <a:spcBef>
                <a:spcPct val="0"/>
              </a:spcBef>
              <a:defRPr/>
            </a:pPr>
            <a:r>
              <a:rPr lang="pt-PT"/>
              <a:t>d) considerar inacessível ou remover esses dados de computador no sistema informático acedido.</a:t>
            </a:r>
          </a:p>
          <a:p>
            <a:pPr eaLnBrk="1" hangingPunct="1">
              <a:spcBef>
                <a:spcPct val="0"/>
              </a:spcBef>
              <a:defRPr/>
            </a:pPr>
            <a:r>
              <a:rPr lang="pt-PT"/>
              <a:t>Esta última provisão é relevante, por exemplo, quando a apreensão física é impossível, mas danos reais podem ocorrer se um terceiro tiver acesso aos dados.  </a:t>
            </a:r>
          </a:p>
          <a:p>
            <a:pPr eaLnBrk="1" hangingPunct="1">
              <a:spcBef>
                <a:spcPct val="0"/>
              </a:spcBef>
              <a:defRPr/>
            </a:pPr>
            <a:r>
              <a:rPr lang="pt-PT"/>
              <a:t>Com exceção da simples apreensão de dados no seu registo próprio e original, todas estas possibilidades processuais são medidas específicas do ambiente digital.</a:t>
            </a:r>
          </a:p>
          <a:p>
            <a:pPr eaLnBrk="1" hangingPunct="1">
              <a:spcBef>
                <a:spcPct val="0"/>
              </a:spcBef>
              <a:defRPr/>
            </a:pPr>
            <a:endParaRPr lang="en-US" altLang="sr-Latn-RS" dirty="0"/>
          </a:p>
          <a:p>
            <a:pPr eaLnBrk="1" fontAlgn="auto" hangingPunct="1">
              <a:spcBef>
                <a:spcPts val="0"/>
              </a:spcBef>
              <a:spcAft>
                <a:spcPts val="0"/>
              </a:spcAft>
              <a:defRPr/>
            </a:pPr>
            <a:r>
              <a:rPr lang="pt-PT"/>
              <a:t>As provas eletrónicas, tal como com qualquer outra prova, deve ser manuseada com cuidado e de uma maneira que preserve seu valor probatório. Isso não se refere apenas à integridade física de um item ou dispositivo, mas também aos dados eletrónicos que ele contém. Certos tipos de provas eletrónicas, portanto, exigem recolha, embalagem e transporte especiais. Provas eletrónicas que podem ser suscetíveis a danos ou alteração por parte de campos eletromagnéticos (como aqueles gerados por eletricidade estática, imãs, transmissores de rádio e outros dispositivos) devem ser adequadamente protegidas.  </a:t>
            </a:r>
          </a:p>
          <a:p>
            <a:pPr eaLnBrk="1" fontAlgn="auto" hangingPunct="1">
              <a:spcBef>
                <a:spcPts val="0"/>
              </a:spcBef>
              <a:spcAft>
                <a:spcPts val="0"/>
              </a:spcAft>
              <a:defRPr/>
            </a:pPr>
            <a:r>
              <a:rPr lang="pt-PT"/>
              <a:t>A recuperação de provas não eletrónicas (ou provas convencionais) também pode ser crucial na investigação de crimes eletrónicos/informáticos. Devem ser tomadas as devidas precauções para garantir que tais provas sejam recuperadas e preservadas. Os itens relevantes para o exame subsequente das provas eletrónicas podem existir em outras formas (por exemplo, palavras-passe escritas e outras notas manuscritas, blocos de papel em branco com escrita indentada, manuais de hardware e software, calendários, literatura, texto ou impressões gráficas em computador e fotografias) e devem ser protegidos e preservados para análise futura. Frequentemente, esses itens estão próximos do computador ou itens de hardware relacionados. Todas as provas devem ser identificadas, protegidas e preservadas de acordo com as políticas da agência e as leis aplicáveis.</a:t>
            </a:r>
          </a:p>
          <a:p>
            <a:pPr eaLnBrk="1" hangingPunct="1">
              <a:spcBef>
                <a:spcPct val="0"/>
              </a:spcBef>
              <a:defRPr/>
            </a:pPr>
            <a:endParaRPr lang="en-US" altLang="sr-Latn-RS" dirty="0"/>
          </a:p>
          <a:p>
            <a:pPr>
              <a:defRPr/>
            </a:pPr>
            <a:endParaRPr lang="en-US"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85682DF6-98C2-4FAA-8496-1A9478F5A9F3}" type="slidenum">
              <a:rPr lang="en-US" altLang="sr-Latn-RS" smtClean="0">
                <a:latin typeface="Calibri" pitchFamily="34" charset="0"/>
              </a:rPr>
              <a:pPr/>
              <a:t>92</a:t>
            </a:fld>
            <a:endParaRPr lang="en-US" altLang="sr-Latn-RS">
              <a:latin typeface="Calibri" pitchFamily="34" charset="0"/>
            </a:endParaRPr>
          </a:p>
        </p:txBody>
      </p:sp>
    </p:spTree>
    <p:extLst>
      <p:ext uri="{BB962C8B-B14F-4D97-AF65-F5344CB8AC3E}">
        <p14:creationId xmlns:p14="http://schemas.microsoft.com/office/powerpoint/2010/main"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pt-PT"/>
              <a:t>O formador deve ler o texto do slide lentamente. </a:t>
            </a:r>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1101CB5-0FCB-4150-8E22-9CAF61707E02}" type="slidenum">
              <a:rPr lang="en-US" altLang="sr-Latn-RS" smtClean="0"/>
              <a:pPr>
                <a:spcBef>
                  <a:spcPct val="0"/>
                </a:spcBef>
              </a:pPr>
              <a:t>93</a:t>
            </a:fld>
            <a:endParaRPr lang="en-US" altLang="sr-Latn-RS"/>
          </a:p>
        </p:txBody>
      </p:sp>
    </p:spTree>
    <p:extLst>
      <p:ext uri="{BB962C8B-B14F-4D97-AF65-F5344CB8AC3E}">
        <p14:creationId xmlns:p14="http://schemas.microsoft.com/office/powerpoint/2010/main"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a:bodyPr>
          <a:lstStyle/>
          <a:p>
            <a:pPr algn="just" eaLnBrk="1" hangingPunct="1">
              <a:spcBef>
                <a:spcPct val="0"/>
              </a:spcBef>
              <a:defRPr/>
            </a:pPr>
            <a:r>
              <a:rPr lang="pt-PT"/>
              <a:t>1.</a:t>
            </a:r>
            <a:r>
              <a:rPr lang="pt-PT" baseline="0"/>
              <a:t> </a:t>
            </a:r>
            <a:r>
              <a:rPr lang="pt-PT"/>
              <a:t>Que equipamento costumam ser utilizados pelos Tribunais nas salas de audiência do seu país? Todos os tribunais do seu país estão bem equipados?</a:t>
            </a:r>
          </a:p>
          <a:p>
            <a:pPr algn="just" eaLnBrk="1" hangingPunct="1">
              <a:spcBef>
                <a:spcPct val="0"/>
              </a:spcBef>
              <a:defRPr/>
            </a:pPr>
            <a:r>
              <a:rPr lang="pt-PT"/>
              <a:t>Durante um julgamento, as provas eletrónicas são tratadas como qualquer outra prova material, mas o equipamento como o DVD player é necessário. </a:t>
            </a:r>
          </a:p>
          <a:p>
            <a:pPr algn="just" eaLnBrk="1" hangingPunct="1">
              <a:spcBef>
                <a:spcPct val="0"/>
              </a:spcBef>
              <a:defRPr/>
            </a:pPr>
            <a:endParaRPr lang="hr-HR" altLang="sr-Latn-RS" dirty="0"/>
          </a:p>
          <a:p>
            <a:pPr algn="just" eaLnBrk="1" hangingPunct="1">
              <a:spcBef>
                <a:spcPct val="0"/>
              </a:spcBef>
              <a:defRPr/>
            </a:pPr>
            <a:r>
              <a:rPr lang="pt-PT"/>
              <a:t>2. E se o réu alegar que alguém estava a utilizar o seu computador , que alguém tinha acesso ilegal ao seu computador ou que alguém tinha roubado a sua palavra-passe? </a:t>
            </a:r>
          </a:p>
          <a:p>
            <a:pPr algn="just" eaLnBrk="1" hangingPunct="1">
              <a:spcBef>
                <a:spcPct val="0"/>
              </a:spcBef>
              <a:defRPr/>
            </a:pPr>
            <a:r>
              <a:rPr lang="pt-PT"/>
              <a:t>A polícia ou o procurador público devem sempre ter em mente que isso poderia acontecer. Algumas dessas coisas, como o acesso ilegal, podem ser comprovadas pelas provas eletrónicas - quase sempre há vestígios e isso deve ser averiguado durante a investigação. Mas provar quem estava a utilizar o computador do autor do crime implica, quase sempre, habilidades e métodos de criminalística tradicional e todas as ferramentas fornecidas pela Convenção. Por exemplo - 5 membros da família moram numa casa: pais, um filho adulto de 22 anos, dois menores de 17 e 15 anos. Pelo menos um deles descarrega pornografia infantil ou envia vírus de computador pela Internet ou hacking (acesso ilegal a sistemas ou redes de computadores). Ao fazer uma recolha em tempo real de dados de tráfego e interceção de dados de conteúdo, a polícia pode entrar na casa e atacar o infrator em flagrante. É claro que - para essas medidas, a polícia precisaria de uma autorização judicial ou de procuradores públicos - depende da lei nacional. Testemunhas, vítimas e até mesmo os criminosos poderiam ser sempre - como é costume - uma grande fonte de informação. E, claro, isto deve ser claro e todas as provas devem ser recolhidas durante a investigação. Assim, muitas vezes uma acusação por cibercrime baseia-se não apenas nas provas eletrónicas, mas também nas provas tradicionais. </a:t>
            </a:r>
          </a:p>
          <a:p>
            <a:pPr algn="just" eaLnBrk="1" hangingPunct="1">
              <a:spcBef>
                <a:spcPct val="0"/>
              </a:spcBef>
              <a:defRPr/>
            </a:pPr>
            <a:endParaRPr lang="hr-HR" altLang="sr-Latn-RS" dirty="0"/>
          </a:p>
          <a:p>
            <a:pPr algn="just" eaLnBrk="1" hangingPunct="1">
              <a:spcBef>
                <a:spcPct val="0"/>
              </a:spcBef>
              <a:defRPr/>
            </a:pPr>
            <a:r>
              <a:rPr lang="pt-PT"/>
              <a:t>O formador deve discutir estas perguntas se a prática do tribunal não está unificada - especialmente para a questão n.º 3.</a:t>
            </a:r>
          </a:p>
          <a:p>
            <a:pPr algn="just" eaLnBrk="1" hangingPunct="1">
              <a:spcBef>
                <a:spcPct val="0"/>
              </a:spcBef>
              <a:defRPr/>
            </a:pPr>
            <a:endParaRPr lang="hr-HR" altLang="sr-Latn-RS" dirty="0"/>
          </a:p>
          <a:p>
            <a:pPr algn="just" eaLnBrk="1" hangingPunct="1">
              <a:spcBef>
                <a:spcPct val="0"/>
              </a:spcBef>
              <a:defRPr/>
            </a:pPr>
            <a:endParaRPr lang="en-GB" altLang="sr-Latn-RS" dirty="0"/>
          </a:p>
          <a:p>
            <a:pPr>
              <a:defRPr/>
            </a:pPr>
            <a:endParaRPr lang="hr-HR"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408C62D-27D9-4F81-8B3C-F48786933BB0}" type="slidenum">
              <a:rPr lang="en-US" altLang="sr-Latn-RS" smtClean="0">
                <a:latin typeface="Calibri" pitchFamily="34" charset="0"/>
              </a:rPr>
              <a:pPr/>
              <a:t>94</a:t>
            </a:fld>
            <a:endParaRPr lang="en-US" altLang="sr-Latn-RS">
              <a:latin typeface="Calibri" pitchFamily="34" charset="0"/>
            </a:endParaRPr>
          </a:p>
        </p:txBody>
      </p:sp>
    </p:spTree>
    <p:extLst>
      <p:ext uri="{BB962C8B-B14F-4D97-AF65-F5344CB8AC3E}">
        <p14:creationId xmlns:p14="http://schemas.microsoft.com/office/powerpoint/2010/main"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formador </a:t>
            </a:r>
            <a:r>
              <a:rPr lang="pt-PT" baseline="0"/>
              <a:t>deve identificar os três tipos de dados principais. Os slides subsequentes fornecem explicações/exemplos de cada tipo de dados.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a:p>
        </p:txBody>
      </p:sp>
    </p:spTree>
    <p:extLst>
      <p:ext uri="{BB962C8B-B14F-4D97-AF65-F5344CB8AC3E}">
        <p14:creationId xmlns:p14="http://schemas.microsoft.com/office/powerpoint/2010/main"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pt-PT"/>
              <a:t>Estudo de caso 2</a:t>
            </a:r>
          </a:p>
          <a:p>
            <a:pPr algn="just" eaLnBrk="1" hangingPunct="1">
              <a:defRPr/>
            </a:pPr>
            <a:endParaRPr lang="en-GB" altLang="sr-Latn-RS" dirty="0"/>
          </a:p>
          <a:p>
            <a:pPr algn="just" eaLnBrk="1" hangingPunct="1">
              <a:defRPr/>
            </a:pPr>
            <a:r>
              <a:rPr lang="pt-PT"/>
              <a:t>Neste caso, temos uma vítima adolescente croata, a polícia obteve o endereço de IP através do Facebook, mas a base da IANA denunciou que o endereço IP geograficamente pertence à</a:t>
            </a:r>
            <a:r>
              <a:rPr lang="pt-PT" baseline="0"/>
              <a:t> </a:t>
            </a:r>
            <a:r>
              <a:rPr lang="pt-PT"/>
              <a:t>Sérvia.</a:t>
            </a:r>
          </a:p>
          <a:p>
            <a:pPr algn="l" eaLnBrk="1" hangingPunct="1">
              <a:defRPr/>
            </a:pPr>
            <a:r>
              <a:rPr lang="pt-PT"/>
              <a:t/>
            </a:r>
            <a:br>
              <a:rPr lang="pt-PT"/>
            </a:br>
            <a:endParaRPr lang="pt-PT"/>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DF839817-78C8-4553-B745-D6F9DAFDC931}" type="slidenum">
              <a:rPr lang="en-US" altLang="sr-Latn-RS" smtClean="0"/>
              <a:pPr>
                <a:spcBef>
                  <a:spcPct val="0"/>
                </a:spcBef>
              </a:pPr>
              <a:t>95</a:t>
            </a:fld>
            <a:endParaRPr lang="en-US" altLang="sr-Latn-RS"/>
          </a:p>
        </p:txBody>
      </p:sp>
    </p:spTree>
    <p:extLst>
      <p:ext uri="{BB962C8B-B14F-4D97-AF65-F5344CB8AC3E}">
        <p14:creationId xmlns:p14="http://schemas.microsoft.com/office/powerpoint/2010/main"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pt-PT"/>
              <a:t>A polícia deve sempre informar o Procurador Público, mas para a cooperação eficaz internacional não é necessário ter ação direta entre os procuradores públicos nesta fase</a:t>
            </a:r>
            <a:r>
              <a:rPr lang="pt-PT" baseline="0"/>
              <a:t> </a:t>
            </a:r>
            <a:r>
              <a:rPr lang="pt-PT"/>
              <a:t>do procedimento. Pontos de contacto 24/7 - na Croácia e na Sérvia - no primeiro canal de comunicação que permite a troca de informações por chamada de telefone e e-mail. Graças aos </a:t>
            </a:r>
            <a:r>
              <a:rPr lang="pt-PT" baseline="0"/>
              <a:t>pontos de</a:t>
            </a:r>
            <a:r>
              <a:rPr lang="pt-PT"/>
              <a:t> contacto , todas as informações que a polícia croata tinha naquele momento também estavam na posse da polícia sérvia.</a:t>
            </a:r>
          </a:p>
          <a:p>
            <a:pPr algn="just" eaLnBrk="1" hangingPunct="1"/>
            <a:endParaRPr lang="hr-HR" altLang="en-US" dirty="0"/>
          </a:p>
          <a:p>
            <a:pPr eaLnBrk="1" hangingPunct="1"/>
            <a:r>
              <a:rPr lang="pt-PT"/>
              <a:t>Cada Estado Parte da Convenção de Budapeste deve ter a capacidade de aplicar esta medida se os seus tratados, leis ou acordos de assistência mútua não o tiverem fornecido até então. A lista de fax e e-mail é de natureza indicativa; qualquer outro meio rápido de comunicação pode ser utilizado como seria apropriado nas circunstâncias particulares em questão. À medida que a tecnologia avança, são desenvolvidos mais meios de comunicação acelerados, que poderão ser utilizados para solicitar assistência mútua. Com relação à exigência de autenticidade e segurança contida no parágrafo, os Estados Partes podem decidir entre si como assegurar a autenticidade das comunicações e se há necessidade de proteções especiais de segurança (incluindo encriptação) que possam ser necessárias num caso particularmente sensível. Finalmente, a Convenção de Budapeste também autoriza que o Estado Parte exija uma confirmação formal enviada pelos canais tradicionais para seguir a transmissão acelerada, se assim o desejar.</a:t>
            </a:r>
            <a:br>
              <a:rPr lang="pt-PT"/>
            </a:br>
            <a:endParaRPr lang="pt-PT"/>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1850ADE4-D559-466B-ADFB-EDAE37D86742}" type="slidenum">
              <a:rPr lang="en-US" altLang="sr-Latn-RS" smtClean="0">
                <a:latin typeface="Calibri" pitchFamily="34" charset="0"/>
              </a:rPr>
              <a:pPr/>
              <a:t>96</a:t>
            </a:fld>
            <a:endParaRPr lang="en-US" altLang="sr-Latn-RS">
              <a:latin typeface="Calibri" pitchFamily="34" charset="0"/>
            </a:endParaRPr>
          </a:p>
        </p:txBody>
      </p:sp>
    </p:spTree>
    <p:extLst>
      <p:ext uri="{BB962C8B-B14F-4D97-AF65-F5344CB8AC3E}">
        <p14:creationId xmlns:p14="http://schemas.microsoft.com/office/powerpoint/2010/main"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pt-PT"/>
              <a:t>O formador deve ler o texto do slide lentamente. </a:t>
            </a:r>
          </a:p>
          <a:p>
            <a:pPr>
              <a:defRPr/>
            </a:pPr>
            <a:endParaRPr lang="en-GB"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72FC10A-859E-4926-A6A3-3BE6B6DA5EBA}" type="slidenum">
              <a:rPr lang="en-US" altLang="sr-Latn-RS" smtClean="0">
                <a:latin typeface="Calibri" pitchFamily="34" charset="0"/>
              </a:rPr>
              <a:pPr/>
              <a:t>97</a:t>
            </a:fld>
            <a:endParaRPr lang="en-US" altLang="sr-Latn-RS">
              <a:latin typeface="Calibri" pitchFamily="34" charset="0"/>
            </a:endParaRPr>
          </a:p>
        </p:txBody>
      </p:sp>
    </p:spTree>
    <p:extLst>
      <p:ext uri="{BB962C8B-B14F-4D97-AF65-F5344CB8AC3E}">
        <p14:creationId xmlns:p14="http://schemas.microsoft.com/office/powerpoint/2010/main"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pt-PT"/>
              <a:t>O formador deve ler o texto do slide lentamente. </a:t>
            </a:r>
          </a:p>
          <a:p>
            <a:endParaRPr lang="hr-HR" altLang="en-US" dirty="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7A90B3C-E7FC-4FA5-91DE-468761AFF8BF}" type="slidenum">
              <a:rPr lang="en-US" altLang="sr-Latn-RS" smtClean="0">
                <a:latin typeface="Calibri" pitchFamily="34" charset="0"/>
              </a:rPr>
              <a:pPr/>
              <a:t>98</a:t>
            </a:fld>
            <a:endParaRPr lang="en-US" altLang="sr-Latn-RS">
              <a:latin typeface="Calibri" pitchFamily="34" charset="0"/>
            </a:endParaRPr>
          </a:p>
        </p:txBody>
      </p:sp>
    </p:spTree>
    <p:extLst>
      <p:ext uri="{BB962C8B-B14F-4D97-AF65-F5344CB8AC3E}">
        <p14:creationId xmlns:p14="http://schemas.microsoft.com/office/powerpoint/2010/main"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defRPr/>
            </a:pPr>
            <a:r>
              <a:rPr lang="pt-PT"/>
              <a:t>É muito caro e às vezes muito difícil ter testemunhas de outros países presentes num julgamento. Desta forma, o procurador público solicitou assistência legal mútua do procurador público croata </a:t>
            </a:r>
            <a:r>
              <a:rPr lang="pt-PT" baseline="0"/>
              <a:t>para</a:t>
            </a:r>
            <a:r>
              <a:rPr lang="pt-PT"/>
              <a:t> obter o testemunho da vítima.</a:t>
            </a:r>
          </a:p>
          <a:p>
            <a:pPr marL="228600" indent="-228600">
              <a:buFontTx/>
              <a:buAutoNum type="arabicPeriod"/>
              <a:defRPr/>
            </a:pPr>
            <a:r>
              <a:rPr lang="pt-PT"/>
              <a:t>Qual é o conteúdo obrigatório de uma solicitação de MLA? - Fonte jurídica internacional para MLA (bilateral ou multilateral), descrição de infração criminal por lei substantiva nacional, disposições processuais da lei nacional sobre direitos e deveres dos autores dos crimes, neste caso, direitos e deveres das testemunhas e das vítimas, base factual relacionada a uma ofensa criminal, acusação em anexo, se é caso já em frente ao Tribunal e que assistência é necessária. </a:t>
            </a:r>
          </a:p>
          <a:p>
            <a:pPr marL="0" indent="0">
              <a:buFontTx/>
              <a:buNone/>
              <a:defRPr/>
            </a:pPr>
            <a:endParaRPr lang="en-GB" dirty="0"/>
          </a:p>
          <a:p>
            <a:pPr marL="0" indent="0">
              <a:buFontTx/>
              <a:buNone/>
              <a:defRPr/>
            </a:pPr>
            <a:r>
              <a:rPr lang="pt-PT"/>
              <a:t>2. Algum Estado Parte na Convenção de Budapeste recusaria um pedido de MLA com a finalidade de preservar os dados relacionados com quaisquer infrações penais nos termos dos Artigos 2-11 da Convenção de Budapeste se não houver criminalidade dupla? Por exemplo - a ofensa criminal “Posse de pornografia infantil no sistema informático” não é uma ofensa criminal de acordo com a lei nacional do estado requerido quando as “imagens” - mesmo que sejam realistas - não retratam uma criança real, mas sim uma animação digital (imagem 3D ) ou pessoa que parece ser uma criança, mas que na realidade não implica uma criança real envolvida em atos sexuais explícitos. Não importa a inexistência de criminalidade dupla - o Estado solicitado só pode recusar um pedido de preservação quando a sua execução prejudicar a sua soberania, segurança, ordem pública ou outros interesses essenciais ou quando considerar a ofensa como crime político ou uma ofensa ligada a uma ofensa política. </a:t>
            </a:r>
          </a:p>
          <a:p>
            <a:pPr marL="0" indent="0">
              <a:buFontTx/>
              <a:buNone/>
              <a:defRPr/>
            </a:pPr>
            <a:endParaRPr lang="en-GB" dirty="0"/>
          </a:p>
          <a:p>
            <a:pPr marL="0" indent="0">
              <a:buFontTx/>
              <a:buNone/>
              <a:defRPr/>
            </a:pPr>
            <a:r>
              <a:rPr lang="pt-PT"/>
              <a:t>3. Para que crime é que utiliza mais o pedido de MLA como procurador público ou juiz?</a:t>
            </a:r>
          </a:p>
          <a:p>
            <a:pPr>
              <a:defRPr/>
            </a:pPr>
            <a:endParaRPr lang="fr-FR" dirty="0"/>
          </a:p>
          <a:p>
            <a:pPr>
              <a:defRPr/>
            </a:pPr>
            <a:r>
              <a:rPr lang="pt-PT"/>
              <a:t>Os delegados devem ser convidados a dar o</a:t>
            </a:r>
            <a:r>
              <a:rPr lang="pt-PT" baseline="0"/>
              <a:t> seu feedback.</a:t>
            </a:r>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2165BAEB-2F4F-4D4D-ADC0-2377E34E8C1A}" type="slidenum">
              <a:rPr lang="en-US" altLang="sr-Latn-RS" smtClean="0">
                <a:latin typeface="Calibri" pitchFamily="34" charset="0"/>
              </a:rPr>
              <a:pPr/>
              <a:t>99</a:t>
            </a:fld>
            <a:endParaRPr lang="en-US" altLang="sr-Latn-RS">
              <a:latin typeface="Calibri" pitchFamily="34" charset="0"/>
            </a:endParaRPr>
          </a:p>
        </p:txBody>
      </p:sp>
    </p:spTree>
    <p:extLst>
      <p:ext uri="{BB962C8B-B14F-4D97-AF65-F5344CB8AC3E}">
        <p14:creationId xmlns:p14="http://schemas.microsoft.com/office/powerpoint/2010/main"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a:t>Estudo de caso 3</a:t>
            </a:r>
          </a:p>
          <a:p>
            <a:pPr>
              <a:defRPr/>
            </a:pPr>
            <a:endParaRPr lang="en-GB" dirty="0"/>
          </a:p>
          <a:p>
            <a:pPr>
              <a:defRPr/>
            </a:pPr>
            <a:r>
              <a:rPr lang="pt-PT"/>
              <a:t>Neste caso, o procurador público baseou a acusação em provas recolhidas por meio de medidas de busca e apreensão do computador do autor na Croácia e não utilizou nenhumas provas da Áustria. Não houve qualquer MLA ou ação conjunta ou investigação com as autoridades austríacas. </a:t>
            </a:r>
          </a:p>
          <a:p>
            <a:pPr>
              <a:defRPr/>
            </a:pPr>
            <a:endParaRPr lang="en-GB" dirty="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CD284079-488B-473D-8D09-B1CAD53EE1B2}" type="slidenum">
              <a:rPr lang="en-US" altLang="sr-Latn-RS" smtClean="0">
                <a:latin typeface="Calibri" pitchFamily="34" charset="0"/>
              </a:rPr>
              <a:pPr/>
              <a:t>100</a:t>
            </a:fld>
            <a:endParaRPr lang="en-US" altLang="sr-Latn-RS">
              <a:latin typeface="Calibri" pitchFamily="34" charset="0"/>
            </a:endParaRPr>
          </a:p>
        </p:txBody>
      </p:sp>
    </p:spTree>
    <p:extLst>
      <p:ext uri="{BB962C8B-B14F-4D97-AF65-F5344CB8AC3E}">
        <p14:creationId xmlns:p14="http://schemas.microsoft.com/office/powerpoint/2010/main"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defRPr/>
            </a:pPr>
            <a:r>
              <a:rPr lang="pt-PT"/>
              <a:t>Pontos a discutir:</a:t>
            </a:r>
          </a:p>
          <a:p>
            <a:pPr marL="171450" indent="-171450">
              <a:buFontTx/>
              <a:buChar char="-"/>
              <a:defRPr/>
            </a:pPr>
            <a:r>
              <a:rPr lang="pt-PT"/>
              <a:t>As provas recolhidas na Croácia por medidas de busca e apreensão do computador do infrator na Croácia seriam legais ou ilegais no seu país?</a:t>
            </a:r>
          </a:p>
          <a:p>
            <a:pPr marL="171450" indent="-171450">
              <a:buFontTx/>
              <a:buChar char="-"/>
              <a:defRPr/>
            </a:pPr>
            <a:r>
              <a:rPr lang="pt-PT"/>
              <a:t>Porquê?</a:t>
            </a:r>
          </a:p>
          <a:p>
            <a:pPr marL="171450" indent="-171450">
              <a:buFontTx/>
              <a:buChar char="-"/>
              <a:defRPr/>
            </a:pPr>
            <a:endParaRPr lang="en-US" dirty="0"/>
          </a:p>
          <a:p>
            <a:pPr algn="just">
              <a:defRPr/>
            </a:pPr>
            <a:r>
              <a:rPr lang="pt-PT"/>
              <a:t>O Tribunal croata rejeitou a proposta realçada pelo autor da infração porque os elementos de provas da Áustria foram tratados como informação de acordo com o disposto no nº 1 parágrafo do artigo 26 da Convenção de Budapeste. Portanto, eles não eram provas, mas sim informação. Cada vez mais, um Estado Parte possui informações valiosas que, segundo acredita, podem auxiliar outro Estado Parte numa investigação ou processo criminal, e cuja existência o Estado Parte que conduz a investigação ou processo não conhece. Nesses casos, não será apresentado um pedido de assistência mútua. O parágrafo 1 habilita o Estado em posse da informação a enviá-la para o outro Estado sem pedido prévio. A disposição foi considerada útil porque, ao abrigo das leis de alguns Estados, tal concessão positiva de autoridade legal é necessária para fornecer assistência na ausência de um pedido. Um Estado Parte não é obrigado a encaminhar informações espontaneamente para outro Estado Parte; pode exercer a sua discrição à luz das circunstâncias do caso em questão. Além disso, a divulgação espontânea de informações não impede que o Estado Parte divulgador, se tiver jurisdição, investigue ou instaure processos em relação aos fatos divulgados.</a:t>
            </a:r>
          </a:p>
          <a:p>
            <a:pPr>
              <a:defRPr/>
            </a:pPr>
            <a:endParaRPr lang="hr-HR" dirty="0"/>
          </a:p>
          <a:p>
            <a:pPr>
              <a:defRPr/>
            </a:pPr>
            <a:r>
              <a:rPr lang="pt-PT"/>
              <a:t>Os formadores devem saber as respostas das perguntas de acordo com a lei nacional ou discutir estas questões se a prática judicial não estiver unificada.</a:t>
            </a:r>
          </a:p>
          <a:p>
            <a:pPr>
              <a:defRPr/>
            </a:pPr>
            <a:endParaRPr lang="en-US"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FFD3132-34BC-47AA-AC65-4F7EB2949B58}" type="slidenum">
              <a:rPr lang="en-US" altLang="sr-Latn-RS" smtClean="0">
                <a:latin typeface="Calibri" pitchFamily="34" charset="0"/>
              </a:rPr>
              <a:pPr/>
              <a:t>101</a:t>
            </a:fld>
            <a:endParaRPr lang="en-US" altLang="sr-Latn-RS">
              <a:latin typeface="Calibri" pitchFamily="34" charset="0"/>
            </a:endParaRPr>
          </a:p>
        </p:txBody>
      </p:sp>
    </p:spTree>
    <p:extLst>
      <p:ext uri="{BB962C8B-B14F-4D97-AF65-F5344CB8AC3E}">
        <p14:creationId xmlns:p14="http://schemas.microsoft.com/office/powerpoint/2010/main"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a:t>Estudo de caso 4</a:t>
            </a:r>
          </a:p>
          <a:p>
            <a:endParaRPr lang="en-US" sz="1200" kern="1200" dirty="0">
              <a:solidFill>
                <a:schemeClr val="tx1"/>
              </a:solidFill>
              <a:effectLst/>
              <a:latin typeface="+mn-lt"/>
              <a:ea typeface="+mn-ea"/>
              <a:cs typeface="+mn-cs"/>
            </a:endParaRPr>
          </a:p>
          <a:p>
            <a:r>
              <a:rPr lang="pt-PT" sz="1200">
                <a:solidFill>
                  <a:schemeClr val="tx1"/>
                </a:solidFill>
                <a:latin typeface="+mn-lt"/>
                <a:ea typeface="+mn-ea"/>
                <a:cs typeface="+mn-cs"/>
              </a:rPr>
              <a:t>Os formadores devem apresentar os fatos do estudo de caso e depois abrir a sessão a discussões sobre as possíveis ações que o juiz pode tomar para permitir tal acesso às informações do subscritor. </a:t>
            </a:r>
          </a:p>
          <a:p>
            <a:r>
              <a:rPr lang="pt-PT" sz="1200">
                <a:solidFill>
                  <a:schemeClr val="tx1"/>
                </a:solidFill>
                <a:latin typeface="+mn-lt"/>
                <a:ea typeface="+mn-ea"/>
                <a:cs typeface="+mn-cs"/>
              </a:rPr>
              <a:t>Uma solução possível é o juiz emitir uma ordem de produção em conformidade com a lei nacional e as salvaguardas processuais, que serão encaminhadas à autoridade central da Parte na qual os dados são armazenados através de canais formais de assistência legal mútua para implementação, de acordo com as leis nacionais da Parte. </a:t>
            </a:r>
          </a:p>
          <a:p>
            <a:r>
              <a:rPr lang="pt-PT" sz="1200">
                <a:solidFill>
                  <a:schemeClr val="tx1"/>
                </a:solidFill>
                <a:latin typeface="+mn-lt"/>
                <a:ea typeface="+mn-ea"/>
                <a:cs typeface="+mn-cs"/>
              </a:rPr>
              <a:t>Alternativamente, o juiz pode emitir uma ordem de produção ou intimação que pode ser utilizada pelos agentes da autoridade para procurar cooperação diretamente da [plataforma de redes sociais] de acordo com as diretrizes/procedimentos da [plataforma de redes sociais]. O formador também pode perguntar se as condições para uma solicitação de emergência foram reunidas.</a:t>
            </a:r>
          </a:p>
          <a:p>
            <a:r>
              <a:rPr lang="pt-PT" sz="1200">
                <a:solidFill>
                  <a:schemeClr val="tx1"/>
                </a:solidFill>
                <a:latin typeface="+mn-lt"/>
                <a:ea typeface="+mn-ea"/>
                <a:cs typeface="+mn-cs"/>
              </a:rPr>
              <a:t>O formador pode achar útil encorajar uma discussão sobre os prós e contras destas diferentes abordagens, bem como os vários fatores que o juiz deve ter em mente ao emitir a ordem relevante.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102</a:t>
            </a:fld>
            <a:endParaRPr lang="en-US"/>
          </a:p>
        </p:txBody>
      </p:sp>
    </p:spTree>
    <p:extLst>
      <p:ext uri="{BB962C8B-B14F-4D97-AF65-F5344CB8AC3E}">
        <p14:creationId xmlns:p14="http://schemas.microsoft.com/office/powerpoint/2010/main"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mn-lt"/>
                <a:ea typeface="+mn-ea"/>
                <a:cs typeface="+mn-cs"/>
              </a:rPr>
              <a:t>O formador deve dar aos participantes a oportunidade de fazer quaisquer perguntas que possam ter em relação à Parte Quatro da aula.</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103</a:t>
            </a:fld>
            <a:endParaRPr lang="en-GB"/>
          </a:p>
        </p:txBody>
      </p:sp>
    </p:spTree>
    <p:extLst>
      <p:ext uri="{BB962C8B-B14F-4D97-AF65-F5344CB8AC3E}">
        <p14:creationId xmlns:p14="http://schemas.microsoft.com/office/powerpoint/2010/main"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104</a:t>
            </a:fld>
            <a:endParaRPr lang="en-US"/>
          </a:p>
        </p:txBody>
      </p:sp>
    </p:spTree>
    <p:extLst>
      <p:ext uri="{BB962C8B-B14F-4D97-AF65-F5344CB8AC3E}">
        <p14:creationId xmlns:p14="http://schemas.microsoft.com/office/powerpoint/2010/main"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a:prstGeom prst="rect">
            <a:avLst/>
          </a:prstGeo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p>
            <a:fld id="{FF638E9C-17A8-4324-A4CC-5FEEEB00C98E}" type="datetime1">
              <a:rPr lang="en-US" smtClean="0"/>
              <a:t>12-Oct-18</a:t>
            </a:fld>
            <a:endParaRPr lang="en-US"/>
          </a:p>
        </p:txBody>
      </p:sp>
      <p:sp>
        <p:nvSpPr>
          <p:cNvPr id="5" name="Footer Placeholder 4"/>
          <p:cNvSpPr>
            <a:spLocks noGrp="1"/>
          </p:cNvSpPr>
          <p:nvPr>
            <p:ph type="ftr" sz="quarter" idx="11" hasCustomPrompt="1"/>
          </p:nvPr>
        </p:nvSpPr>
        <p:spPr/>
        <p:txBody>
          <a:bodyPr/>
          <a:lstStyle/>
          <a:p>
            <a:endParaRPr lang="en-US"/>
          </a:p>
        </p:txBody>
      </p:sp>
      <p:sp>
        <p:nvSpPr>
          <p:cNvPr id="6" name="Slide Number Placeholder 5"/>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25423E28-220F-43A3-901E-9962E75738AB}" type="datetime1">
              <a:rPr lang="en-US" smtClean="0"/>
              <a:t>12-Oct-18</a:t>
            </a:fld>
            <a:endParaRPr lang="en-US"/>
          </a:p>
        </p:txBody>
      </p:sp>
      <p:sp>
        <p:nvSpPr>
          <p:cNvPr id="5" name="Footer Placeholder 4"/>
          <p:cNvSpPr>
            <a:spLocks noGrp="1"/>
          </p:cNvSpPr>
          <p:nvPr>
            <p:ph type="ftr" sz="quarter" idx="11" hasCustomPrompt="1"/>
          </p:nvPr>
        </p:nvSpPr>
        <p:spPr/>
        <p:txBody>
          <a:bodyPr/>
          <a:lstStyle/>
          <a:p>
            <a:endParaRPr lang="en-US"/>
          </a:p>
        </p:txBody>
      </p:sp>
      <p:sp>
        <p:nvSpPr>
          <p:cNvPr id="6" name="Slide Number Placeholder 5"/>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a:prstGeom prst="rect">
            <a:avLst/>
          </a:prstGeo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048714C2-1022-48FE-845A-257BE3BE42A2}" type="datetime1">
              <a:rPr lang="en-US" smtClean="0"/>
              <a:t>12-Oct-18</a:t>
            </a:fld>
            <a:endParaRPr lang="en-US"/>
          </a:p>
        </p:txBody>
      </p:sp>
      <p:sp>
        <p:nvSpPr>
          <p:cNvPr id="5" name="Footer Placeholder 4"/>
          <p:cNvSpPr>
            <a:spLocks noGrp="1"/>
          </p:cNvSpPr>
          <p:nvPr>
            <p:ph type="ftr" sz="quarter" idx="11" hasCustomPrompt="1"/>
          </p:nvPr>
        </p:nvSpPr>
        <p:spPr/>
        <p:txBody>
          <a:bodyPr/>
          <a:lstStyle/>
          <a:p>
            <a:endParaRPr lang="en-US"/>
          </a:p>
        </p:txBody>
      </p:sp>
      <p:sp>
        <p:nvSpPr>
          <p:cNvPr id="6" name="Slide Number Placeholder 5"/>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p>
            <a:fld id="{03BAEBA2-CC2C-478A-9080-2AD59EDDEBF1}" type="datetime1">
              <a:rPr lang="en-US" smtClean="0"/>
              <a:t>12-Oct-18</a:t>
            </a:fld>
            <a:endParaRPr lang="en-US"/>
          </a:p>
        </p:txBody>
      </p:sp>
      <p:sp>
        <p:nvSpPr>
          <p:cNvPr id="5" name="Footer Placeholder 4"/>
          <p:cNvSpPr>
            <a:spLocks noGrp="1"/>
          </p:cNvSpPr>
          <p:nvPr>
            <p:ph type="ftr" sz="quarter" idx="11" hasCustomPrompt="1"/>
          </p:nvPr>
        </p:nvSpPr>
        <p:spPr/>
        <p:txBody>
          <a:bodyPr/>
          <a:lstStyle/>
          <a:p>
            <a:endParaRPr lang="en-US"/>
          </a:p>
        </p:txBody>
      </p:sp>
      <p:sp>
        <p:nvSpPr>
          <p:cNvPr id="6" name="Slide Number Placeholder 5"/>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a:prstGeom prst="rect">
            <a:avLst/>
          </a:prstGeo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p>
            <a:fld id="{930D64A9-C9BF-46FC-84AD-5719762D1E23}" type="datetime1">
              <a:rPr lang="en-US" smtClean="0"/>
              <a:t>12-Oct-18</a:t>
            </a:fld>
            <a:endParaRPr lang="en-US"/>
          </a:p>
        </p:txBody>
      </p:sp>
      <p:sp>
        <p:nvSpPr>
          <p:cNvPr id="5" name="Footer Placeholder 4"/>
          <p:cNvSpPr>
            <a:spLocks noGrp="1"/>
          </p:cNvSpPr>
          <p:nvPr>
            <p:ph type="ftr" sz="quarter" idx="11" hasCustomPrompt="1"/>
          </p:nvPr>
        </p:nvSpPr>
        <p:spPr/>
        <p:txBody>
          <a:bodyPr/>
          <a:lstStyle/>
          <a:p>
            <a:endParaRPr lang="en-US"/>
          </a:p>
        </p:txBody>
      </p:sp>
      <p:sp>
        <p:nvSpPr>
          <p:cNvPr id="6" name="Slide Number Placeholder 5"/>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p>
            <a:fld id="{3C4694C5-FD1D-431F-A85E-95066DDBBBB5}" type="datetime1">
              <a:rPr lang="en-US" smtClean="0"/>
              <a:t>12-Oct-18</a:t>
            </a:fld>
            <a:endParaRPr lang="en-US"/>
          </a:p>
        </p:txBody>
      </p:sp>
      <p:sp>
        <p:nvSpPr>
          <p:cNvPr id="6" name="Footer Placeholder 5"/>
          <p:cNvSpPr>
            <a:spLocks noGrp="1"/>
          </p:cNvSpPr>
          <p:nvPr>
            <p:ph type="ftr" sz="quarter" idx="11" hasCustomPrompt="1"/>
          </p:nvPr>
        </p:nvSpPr>
        <p:spPr/>
        <p:txBody>
          <a:bodyPr/>
          <a:lstStyle/>
          <a:p>
            <a:endParaRPr lang="en-US"/>
          </a:p>
        </p:txBody>
      </p:sp>
      <p:sp>
        <p:nvSpPr>
          <p:cNvPr id="7" name="Slide Number Placeholder 6"/>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p>
            <a:fld id="{9B7F69A3-3A86-4FC0-B529-9BEE8E6297F7}" type="datetime1">
              <a:rPr lang="en-US" smtClean="0"/>
              <a:t>12-Oct-18</a:t>
            </a:fld>
            <a:endParaRPr lang="en-US"/>
          </a:p>
        </p:txBody>
      </p:sp>
      <p:sp>
        <p:nvSpPr>
          <p:cNvPr id="8" name="Footer Placeholder 7"/>
          <p:cNvSpPr>
            <a:spLocks noGrp="1"/>
          </p:cNvSpPr>
          <p:nvPr>
            <p:ph type="ftr" sz="quarter" idx="11" hasCustomPrompt="1"/>
          </p:nvPr>
        </p:nvSpPr>
        <p:spPr/>
        <p:txBody>
          <a:bodyPr/>
          <a:lstStyle/>
          <a:p>
            <a:endParaRPr lang="en-US"/>
          </a:p>
        </p:txBody>
      </p:sp>
      <p:sp>
        <p:nvSpPr>
          <p:cNvPr id="9" name="Slide Number Placeholder 8"/>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p>
            <a:fld id="{4D8AC87F-ECD0-456A-93CE-03620193AD26}" type="datetime1">
              <a:rPr lang="en-US" smtClean="0"/>
              <a:t>12-Oct-18</a:t>
            </a:fld>
            <a:endParaRPr lang="en-US"/>
          </a:p>
        </p:txBody>
      </p:sp>
      <p:sp>
        <p:nvSpPr>
          <p:cNvPr id="4" name="Footer Placeholder 3"/>
          <p:cNvSpPr>
            <a:spLocks noGrp="1"/>
          </p:cNvSpPr>
          <p:nvPr>
            <p:ph type="ftr" sz="quarter" idx="11" hasCustomPrompt="1"/>
          </p:nvPr>
        </p:nvSpPr>
        <p:spPr/>
        <p:txBody>
          <a:bodyPr/>
          <a:lstStyle/>
          <a:p>
            <a:endParaRPr lang="en-US"/>
          </a:p>
        </p:txBody>
      </p:sp>
      <p:sp>
        <p:nvSpPr>
          <p:cNvPr id="5" name="Slide Number Placeholder 4"/>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p>
            <a:fld id="{190EE5B8-6972-499E-A983-F7DDD0BDBE61}" type="datetime1">
              <a:rPr lang="en-US" smtClean="0"/>
              <a:t>12-Oct-18</a:t>
            </a:fld>
            <a:endParaRPr lang="en-US"/>
          </a:p>
        </p:txBody>
      </p:sp>
      <p:sp>
        <p:nvSpPr>
          <p:cNvPr id="3" name="Footer Placeholder 2"/>
          <p:cNvSpPr>
            <a:spLocks noGrp="1"/>
          </p:cNvSpPr>
          <p:nvPr>
            <p:ph type="ftr" sz="quarter" idx="11" hasCustomPrompt="1"/>
          </p:nvPr>
        </p:nvSpPr>
        <p:spPr/>
        <p:txBody>
          <a:bodyPr/>
          <a:lstStyle/>
          <a:p>
            <a:endParaRPr lang="en-US"/>
          </a:p>
        </p:txBody>
      </p:sp>
      <p:sp>
        <p:nvSpPr>
          <p:cNvPr id="4" name="Slide Number Placeholder 3"/>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a:prstGeom prst="rect">
            <a:avLst/>
          </a:prstGeo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9BF4433E-A7B5-4FD9-9AE0-AE8893146D04}" type="datetime1">
              <a:rPr lang="en-US" smtClean="0"/>
              <a:t>12-Oct-18</a:t>
            </a:fld>
            <a:endParaRPr lang="en-US"/>
          </a:p>
        </p:txBody>
      </p:sp>
      <p:sp>
        <p:nvSpPr>
          <p:cNvPr id="6" name="Footer Placeholder 5"/>
          <p:cNvSpPr>
            <a:spLocks noGrp="1"/>
          </p:cNvSpPr>
          <p:nvPr>
            <p:ph type="ftr" sz="quarter" idx="11" hasCustomPrompt="1"/>
          </p:nvPr>
        </p:nvSpPr>
        <p:spPr/>
        <p:txBody>
          <a:bodyPr/>
          <a:lstStyle/>
          <a:p>
            <a:endParaRPr lang="en-US"/>
          </a:p>
        </p:txBody>
      </p:sp>
      <p:sp>
        <p:nvSpPr>
          <p:cNvPr id="7" name="Slide Number Placeholder 6"/>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a:prstGeom prst="rect">
            <a:avLst/>
          </a:prstGeo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p>
            <a:fld id="{A09E74A9-59E7-40CD-AB62-08CDCA9DA69D}" type="datetime1">
              <a:rPr lang="en-US" smtClean="0"/>
              <a:t>12-Oct-18</a:t>
            </a:fld>
            <a:endParaRPr lang="en-US"/>
          </a:p>
        </p:txBody>
      </p:sp>
      <p:sp>
        <p:nvSpPr>
          <p:cNvPr id="6" name="Footer Placeholder 5"/>
          <p:cNvSpPr>
            <a:spLocks noGrp="1"/>
          </p:cNvSpPr>
          <p:nvPr>
            <p:ph type="ftr" sz="quarter" idx="11" hasCustomPrompt="1"/>
          </p:nvPr>
        </p:nvSpPr>
        <p:spPr/>
        <p:txBody>
          <a:bodyPr/>
          <a:lstStyle/>
          <a:p>
            <a:endParaRPr lang="en-US"/>
          </a:p>
        </p:txBody>
      </p:sp>
      <p:sp>
        <p:nvSpPr>
          <p:cNvPr id="7" name="Slide Number Placeholder 6"/>
          <p:cNvSpPr>
            <a:spLocks noGrp="1"/>
          </p:cNvSpPr>
          <p:nvPr>
            <p:ph type="sldNum" sz="quarter" idx="12" hasCustomPrompt="1"/>
          </p:nvPr>
        </p:nvSpPr>
        <p:spPr/>
        <p:txBody>
          <a:bodyPr/>
          <a:lstStyle/>
          <a:p>
            <a:fld id="{CBD56858-EB0B-D04D-B23C-7A827FD60C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PT"/>
              <a:t> Clique para editar os estilos de texto principais</a:t>
            </a:r>
          </a:p>
          <a:p>
            <a:pPr lvl="1"/>
            <a:r>
              <a:rPr lang="pt-PT"/>
              <a:t> Segundo nível</a:t>
            </a:r>
          </a:p>
          <a:p>
            <a:pPr lvl="2"/>
            <a:r>
              <a:rPr lang="pt-PT"/>
              <a:t> Terceiro nível</a:t>
            </a:r>
          </a:p>
          <a:p>
            <a:pPr lvl="3"/>
            <a:r>
              <a:rPr lang="pt-PT"/>
              <a:t> Quarto nível</a:t>
            </a:r>
          </a:p>
          <a:p>
            <a:pPr lvl="4"/>
            <a:r>
              <a:rPr lang="pt-PT"/>
              <a:t> Quinto nível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t>12-Oct-18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0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1660"/>
            <a:ext cx="7772400" cy="1455470"/>
          </a:xfrm>
        </p:spPr>
        <p:txBody>
          <a:bodyPr/>
          <a:lstStyle/>
          <a:p>
            <a:r>
              <a:rPr lang="pt-PT" sz="4000" dirty="0"/>
              <a:t>Formação de Introdução sobre Cibercrime para Juízes e Procuradores</a:t>
            </a:r>
          </a:p>
        </p:txBody>
      </p:sp>
      <p:sp>
        <p:nvSpPr>
          <p:cNvPr id="3" name="Subtitle 2"/>
          <p:cNvSpPr>
            <a:spLocks noGrp="1"/>
          </p:cNvSpPr>
          <p:nvPr>
            <p:ph type="subTitle" idx="1"/>
          </p:nvPr>
        </p:nvSpPr>
        <p:spPr/>
        <p:txBody>
          <a:bodyPr/>
          <a:lstStyle/>
          <a:p>
            <a:r>
              <a:rPr lang="pt-PT">
                <a:solidFill>
                  <a:srgbClr val="898989"/>
                </a:solidFill>
              </a:rPr>
              <a:t>Sessão 1.4.2</a:t>
            </a:r>
          </a:p>
          <a:p>
            <a:r>
              <a:rPr lang="pt-PT"/>
              <a:t>Cooperação com a indústria</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a:t>
            </a:fld>
            <a:endParaRPr lang="en-US"/>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381202"/>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a:endParaRPr lang="en-US" dirty="0"/>
          </a:p>
          <a:p>
            <a:pPr algn="just"/>
            <a:r>
              <a:rPr lang="pt-PT"/>
              <a:t>Informação do subscritor</a:t>
            </a:r>
          </a:p>
          <a:p>
            <a:pPr algn="just"/>
            <a:endParaRPr lang="en-US" dirty="0"/>
          </a:p>
          <a:p>
            <a:pPr algn="just"/>
            <a:r>
              <a:rPr lang="pt-PT"/>
              <a:t>Dados de tráfego</a:t>
            </a:r>
          </a:p>
          <a:p>
            <a:pPr algn="just"/>
            <a:endParaRPr lang="en-US" dirty="0"/>
          </a:p>
          <a:p>
            <a:pPr algn="just"/>
            <a:r>
              <a:rPr lang="pt-PT"/>
              <a:t>Dados de conteúdo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10</a:t>
            </a:fld>
            <a:endParaRPr lang="en-US"/>
          </a:p>
        </p:txBody>
      </p:sp>
      <p:sp>
        <p:nvSpPr>
          <p:cNvPr id="5" name="Title 4"/>
          <p:cNvSpPr>
            <a:spLocks noGrp="1"/>
          </p:cNvSpPr>
          <p:nvPr>
            <p:ph type="title"/>
          </p:nvPr>
        </p:nvSpPr>
        <p:spPr/>
        <p:txBody>
          <a:bodyPr/>
          <a:lstStyle/>
          <a:p>
            <a:r>
              <a:rPr lang="pt-PT" b="1"/>
              <a:t>Tipos de dados</a:t>
            </a:r>
          </a:p>
        </p:txBody>
      </p:sp>
    </p:spTree>
    <p:extLst>
      <p:ext uri="{BB962C8B-B14F-4D97-AF65-F5344CB8AC3E}">
        <p14:creationId xmlns:p14="http://schemas.microsoft.com/office/powerpoint/2010/main" val="41193202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r>
              <a:rPr lang="pt-PT" b="1"/>
              <a:t>Estudo de caso 3</a:t>
            </a:r>
            <a:r>
              <a:rPr lang="pt-PT"/>
              <a:t> - legalidade das provas</a:t>
            </a:r>
          </a:p>
        </p:txBody>
      </p:sp>
      <p:sp>
        <p:nvSpPr>
          <p:cNvPr id="18435" name="Content Placeholder 2"/>
          <p:cNvSpPr>
            <a:spLocks noGrp="1"/>
          </p:cNvSpPr>
          <p:nvPr>
            <p:ph idx="1"/>
          </p:nvPr>
        </p:nvSpPr>
        <p:spPr>
          <a:xfrm>
            <a:off x="457200" y="1515649"/>
            <a:ext cx="8229600" cy="4869276"/>
          </a:xfrm>
        </p:spPr>
        <p:txBody>
          <a:bodyPr>
            <a:normAutofit fontScale="92500" lnSpcReduction="10000"/>
          </a:bodyPr>
          <a:lstStyle/>
          <a:p>
            <a:pPr algn="just"/>
            <a:r>
              <a:rPr lang="pt-PT" sz="2400"/>
              <a:t>Buscas e medidas de apreensão do computador do autor do crime durante uma investigação na Áustria revelaram a troca de uma quantidade considerável de pornografia infantil por um endereço IP na Croácia.  </a:t>
            </a:r>
          </a:p>
          <a:p>
            <a:pPr algn="just"/>
            <a:r>
              <a:rPr lang="pt-PT" sz="2400"/>
              <a:t>A polícia austríaca entregou todos os dados relevantes à polícia croata; A investigação na Croácia levou a um homem de 49 anos.</a:t>
            </a:r>
          </a:p>
          <a:p>
            <a:r>
              <a:rPr lang="pt-PT" sz="2400"/>
              <a:t>O procurador público agravou a acusação de posse de pornografia infantil no computador.</a:t>
            </a:r>
          </a:p>
          <a:p>
            <a:r>
              <a:rPr lang="pt-PT" sz="2400"/>
              <a:t>Durante um processo perante o tribunal, o autor realçou a ilegalidade das provas eletrónicas recolhidas na Áustria, porque não havia ordem judicial para busca e apreensão, especialmente contra ele.</a:t>
            </a:r>
          </a:p>
          <a:p>
            <a:r>
              <a:rPr lang="pt-PT" sz="2400"/>
              <a:t>O autor do crime propôs que o Tribunal rejeitasse todas as provas relacionadas às provas produzidas na Áustria.</a:t>
            </a:r>
          </a:p>
          <a:p>
            <a:endParaRPr lang="en-GB" altLang="sr-Latn-RS" sz="2400" dirty="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100</a:t>
            </a:fld>
            <a:endParaRPr lang="en-US"/>
          </a:p>
        </p:txBody>
      </p:sp>
    </p:spTree>
    <p:extLst>
      <p:ext uri="{BB962C8B-B14F-4D97-AF65-F5344CB8AC3E}">
        <p14:creationId xmlns:p14="http://schemas.microsoft.com/office/powerpoint/2010/main" val="423809542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defRPr/>
            </a:pPr>
            <a:r>
              <a:rPr lang="pt-PT"/>
              <a:t>Perguntas:</a:t>
            </a:r>
          </a:p>
          <a:p>
            <a:pPr marL="0" indent="0">
              <a:buFont typeface="Arial" pitchFamily="34" charset="0"/>
              <a:buNone/>
              <a:defRPr/>
            </a:pPr>
            <a:endParaRPr lang="en-US" dirty="0"/>
          </a:p>
          <a:p>
            <a:pPr marL="514350" indent="-514350">
              <a:buFont typeface="+mj-lt"/>
              <a:buAutoNum type="arabicPeriod"/>
              <a:defRPr/>
            </a:pPr>
            <a:r>
              <a:rPr lang="pt-PT"/>
              <a:t>As provas recolhidas na Croácia por medidas de busca e apreensão do computador do infrator na Croácia seriam legais ou ilegais no seu país?</a:t>
            </a:r>
          </a:p>
          <a:p>
            <a:pPr marL="514350" indent="-514350">
              <a:buFont typeface="+mj-lt"/>
              <a:buAutoNum type="arabicPeriod"/>
              <a:defRPr/>
            </a:pPr>
            <a:endParaRPr lang="en-US" dirty="0"/>
          </a:p>
          <a:p>
            <a:pPr marL="514350" indent="-514350">
              <a:buFont typeface="+mj-lt"/>
              <a:buAutoNum type="arabicPeriod"/>
              <a:defRPr/>
            </a:pPr>
            <a:r>
              <a:rPr lang="pt-PT"/>
              <a:t>Porquê?</a:t>
            </a:r>
          </a:p>
        </p:txBody>
      </p:sp>
      <p:sp>
        <p:nvSpPr>
          <p:cNvPr id="5" name="Title 1"/>
          <p:cNvSpPr>
            <a:spLocks noGrp="1"/>
          </p:cNvSpPr>
          <p:nvPr>
            <p:ph type="title"/>
          </p:nvPr>
        </p:nvSpPr>
        <p:spPr>
          <a:xfrm>
            <a:off x="457200" y="274638"/>
            <a:ext cx="8229600" cy="860425"/>
          </a:xfrm>
        </p:spPr>
        <p:txBody>
          <a:bodyPr/>
          <a:lstStyle/>
          <a:p>
            <a:r>
              <a:rPr lang="pt-PT" b="1"/>
              <a:t>Estudo de caso 3</a:t>
            </a:r>
            <a:r>
              <a:rPr lang="pt-PT"/>
              <a:t> (acompanhamento)</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101</a:t>
            </a:fld>
            <a:endParaRPr lang="en-US"/>
          </a:p>
        </p:txBody>
      </p:sp>
    </p:spTree>
    <p:extLst>
      <p:ext uri="{BB962C8B-B14F-4D97-AF65-F5344CB8AC3E}">
        <p14:creationId xmlns:p14="http://schemas.microsoft.com/office/powerpoint/2010/main" val="237169295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Estudo de caso 4</a:t>
            </a:r>
          </a:p>
        </p:txBody>
      </p:sp>
      <p:sp>
        <p:nvSpPr>
          <p:cNvPr id="3" name="Content Placeholder 2"/>
          <p:cNvSpPr>
            <a:spLocks noGrp="1"/>
          </p:cNvSpPr>
          <p:nvPr>
            <p:ph idx="1"/>
          </p:nvPr>
        </p:nvSpPr>
        <p:spPr>
          <a:xfrm>
            <a:off x="457200" y="1600199"/>
            <a:ext cx="8229600" cy="4625237"/>
          </a:xfrm>
        </p:spPr>
        <p:txBody>
          <a:bodyPr>
            <a:normAutofit/>
          </a:bodyPr>
          <a:lstStyle/>
          <a:p>
            <a:pPr marL="0" indent="0" algn="just">
              <a:spcBef>
                <a:spcPts val="600"/>
              </a:spcBef>
              <a:spcAft>
                <a:spcPts val="1200"/>
              </a:spcAft>
              <a:buNone/>
            </a:pPr>
            <a:r>
              <a:rPr lang="pt-PT" sz="2800"/>
              <a:t>Os agentes da lei do país X são informados sobre um post feito por um cidadão do país X feito na sua [conta de redes sociais] sobre que [local] será atacado a [data] por uma rede global de terrorismo. </a:t>
            </a:r>
          </a:p>
          <a:p>
            <a:pPr marL="0" indent="0" algn="just">
              <a:spcBef>
                <a:spcPts val="600"/>
              </a:spcBef>
              <a:spcAft>
                <a:spcPts val="1200"/>
              </a:spcAft>
              <a:buNone/>
            </a:pPr>
            <a:r>
              <a:rPr lang="pt-PT" sz="2800"/>
              <a:t>Os agentes da autoridade vão ao juiz à procura de acesso às informações do subscritor. </a:t>
            </a:r>
          </a:p>
          <a:p>
            <a:pPr marL="0" indent="0" algn="just">
              <a:spcBef>
                <a:spcPts val="600"/>
              </a:spcBef>
              <a:spcAft>
                <a:spcPts val="1200"/>
              </a:spcAft>
              <a:buNone/>
            </a:pPr>
            <a:r>
              <a:rPr lang="pt-PT" sz="2800"/>
              <a:t>O juiz observa que [plataforma de redes sociais] está num prestador de serviços dos EUA.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102</a:t>
            </a:fld>
            <a:endParaRPr lang="en-US"/>
          </a:p>
        </p:txBody>
      </p:sp>
    </p:spTree>
    <p:extLst>
      <p:ext uri="{BB962C8B-B14F-4D97-AF65-F5344CB8AC3E}">
        <p14:creationId xmlns:p14="http://schemas.microsoft.com/office/powerpoint/2010/main" val="133263646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pt-PT" sz="5400"/>
              <a:t>Perguntas</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103</a:t>
            </a:fld>
            <a:endParaRPr lang="en-US"/>
          </a:p>
        </p:txBody>
      </p:sp>
    </p:spTree>
    <p:extLst>
      <p:ext uri="{BB962C8B-B14F-4D97-AF65-F5344CB8AC3E}">
        <p14:creationId xmlns:p14="http://schemas.microsoft.com/office/powerpoint/2010/main" val="106369707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pt-PT" b="1"/>
              <a:t>Parte Cinco</a:t>
            </a:r>
            <a:br>
              <a:rPr lang="pt-PT" b="1"/>
            </a:br>
            <a:r>
              <a:rPr lang="pt-PT" b="1"/>
              <a:t>Resumo</a:t>
            </a:r>
            <a:r>
              <a:rPr lang="pt-PT"/>
              <a:t> </a:t>
            </a:r>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104</a:t>
            </a:fld>
            <a:endParaRPr lang="en-US"/>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lnSpcReduction="10000"/>
          </a:bodyPr>
          <a:lstStyle/>
          <a:p>
            <a:pPr algn="just">
              <a:spcBef>
                <a:spcPts val="600"/>
              </a:spcBef>
              <a:spcAft>
                <a:spcPts val="1200"/>
              </a:spcAft>
              <a:buNone/>
            </a:pPr>
            <a:r>
              <a:rPr lang="pt-PT" sz="2800"/>
              <a:t>No final desta sessão, os participantes serão capazes de:</a:t>
            </a:r>
          </a:p>
          <a:p>
            <a:pPr algn="just">
              <a:spcBef>
                <a:spcPts val="600"/>
              </a:spcBef>
              <a:spcAft>
                <a:spcPts val="1200"/>
              </a:spcAft>
            </a:pPr>
            <a:r>
              <a:rPr lang="pt-PT" sz="2800"/>
              <a:t>Reconhecer que a cooperação com o setor privado é essencial para questões de combate ao cibercrime</a:t>
            </a:r>
          </a:p>
          <a:p>
            <a:pPr algn="just">
              <a:spcBef>
                <a:spcPts val="600"/>
              </a:spcBef>
              <a:spcAft>
                <a:spcPts val="1200"/>
              </a:spcAft>
            </a:pPr>
            <a:r>
              <a:rPr lang="pt-PT" sz="2800"/>
              <a:t>Identificar os níveis de cooperação com a indústria interna (cooperação compulsiva e voluntária) </a:t>
            </a:r>
          </a:p>
          <a:p>
            <a:pPr algn="just">
              <a:spcBef>
                <a:spcPts val="600"/>
              </a:spcBef>
              <a:spcAft>
                <a:spcPts val="1200"/>
              </a:spcAft>
            </a:pPr>
            <a:r>
              <a:rPr lang="pt-PT" sz="2800"/>
              <a:t>Identificar as várias ferramentas na legislação nacional que permite a cooperação obrigatória entre as agências da lei e a indústria interna</a:t>
            </a:r>
          </a:p>
          <a:p>
            <a:pPr algn="just">
              <a:spcBef>
                <a:spcPts val="600"/>
              </a:spcBef>
              <a:spcAft>
                <a:spcPts val="1200"/>
              </a:spcAft>
            </a:pPr>
            <a:r>
              <a:rPr lang="pt-PT" sz="2800"/>
              <a:t>Reconhecer os desafios que os dados na nuvem possuem relativamente à realização de investigações de cibercrimes </a:t>
            </a:r>
          </a:p>
        </p:txBody>
      </p:sp>
      <p:sp>
        <p:nvSpPr>
          <p:cNvPr id="4" name="Title 1"/>
          <p:cNvSpPr>
            <a:spLocks noGrp="1"/>
          </p:cNvSpPr>
          <p:nvPr>
            <p:ph type="title"/>
          </p:nvPr>
        </p:nvSpPr>
        <p:spPr>
          <a:xfrm>
            <a:off x="457200" y="146050"/>
            <a:ext cx="8229600" cy="773266"/>
          </a:xfrm>
        </p:spPr>
        <p:txBody>
          <a:bodyPr/>
          <a:lstStyle/>
          <a:p>
            <a:r>
              <a:rPr lang="pt-PT" b="1"/>
              <a:t>Objetivos da sessão</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105</a:t>
            </a:fld>
            <a:endParaRPr lang="en-US"/>
          </a:p>
        </p:txBody>
      </p:sp>
    </p:spTree>
    <p:extLst>
      <p:ext uri="{BB962C8B-B14F-4D97-AF65-F5344CB8AC3E}">
        <p14:creationId xmlns:p14="http://schemas.microsoft.com/office/powerpoint/2010/main" val="159131858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pt-PT" sz="2200" dirty="0"/>
              <a:t>E para:</a:t>
            </a:r>
          </a:p>
          <a:p>
            <a:pPr algn="just">
              <a:spcBef>
                <a:spcPts val="600"/>
              </a:spcBef>
              <a:spcAft>
                <a:spcPts val="1200"/>
              </a:spcAft>
            </a:pPr>
            <a:r>
              <a:rPr lang="pt-PT" sz="2200" dirty="0"/>
              <a:t>Identificar os diferentes níveis em que a cooperação pode aplicar-se com a indústria estrangeira</a:t>
            </a:r>
          </a:p>
          <a:p>
            <a:pPr algn="just">
              <a:spcBef>
                <a:spcPts val="600"/>
              </a:spcBef>
              <a:spcAft>
                <a:spcPts val="1200"/>
              </a:spcAft>
            </a:pPr>
            <a:r>
              <a:rPr lang="pt-PT" sz="2200" dirty="0"/>
              <a:t>Explicar as barreiras que as agências de autoridades policiais relativamente ao acesso aos dados detido pelos fornecedores de serviços multinacionais </a:t>
            </a:r>
          </a:p>
          <a:p>
            <a:pPr algn="just">
              <a:spcBef>
                <a:spcPts val="600"/>
              </a:spcBef>
              <a:spcAft>
                <a:spcPts val="1200"/>
              </a:spcAft>
            </a:pPr>
            <a:r>
              <a:rPr lang="pt-PT" sz="2200" dirty="0"/>
              <a:t>Identificar que a cooperação pode ocorrer formalmente através dos governos ou informalmente pelos oficiais da autoridade diretamente com fornecedores de serviços multinacionais</a:t>
            </a:r>
          </a:p>
          <a:p>
            <a:pPr algn="just">
              <a:spcBef>
                <a:spcPts val="600"/>
              </a:spcBef>
              <a:spcAft>
                <a:spcPts val="1200"/>
              </a:spcAft>
            </a:pPr>
            <a:r>
              <a:rPr lang="pt-PT" sz="2200" dirty="0"/>
              <a:t>Discutir exemplos de cooperação com fornecedores de serviços multinacionais na obtenção do acesso aos dados</a:t>
            </a:r>
          </a:p>
          <a:p>
            <a:pPr algn="just">
              <a:spcBef>
                <a:spcPts val="600"/>
              </a:spcBef>
              <a:spcAft>
                <a:spcPts val="1200"/>
              </a:spcAft>
            </a:pPr>
            <a:r>
              <a:rPr lang="pt-PT" sz="2200" dirty="0"/>
              <a:t>Identificar os desafios enfrentados comummente relativamente à cooperação direta com fornecedores de serviços multinacionais </a:t>
            </a:r>
          </a:p>
        </p:txBody>
      </p:sp>
      <p:sp>
        <p:nvSpPr>
          <p:cNvPr id="4" name="Title 1"/>
          <p:cNvSpPr>
            <a:spLocks noGrp="1"/>
          </p:cNvSpPr>
          <p:nvPr>
            <p:ph type="title"/>
          </p:nvPr>
        </p:nvSpPr>
        <p:spPr>
          <a:xfrm>
            <a:off x="457200" y="146050"/>
            <a:ext cx="8229600" cy="773266"/>
          </a:xfrm>
        </p:spPr>
        <p:txBody>
          <a:bodyPr/>
          <a:lstStyle/>
          <a:p>
            <a:r>
              <a:rPr lang="pt-PT" b="1"/>
              <a:t>Objetivos da sessão</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106</a:t>
            </a:fld>
            <a:endParaRPr lang="en-US"/>
          </a:p>
        </p:txBody>
      </p:sp>
    </p:spTree>
    <p:extLst>
      <p:ext uri="{BB962C8B-B14F-4D97-AF65-F5344CB8AC3E}">
        <p14:creationId xmlns:p14="http://schemas.microsoft.com/office/powerpoint/2010/main" val="1487968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pt-PT" sz="5400"/>
              <a:t>Perguntas</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107</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lnSpcReduction="10000"/>
          </a:bodyPr>
          <a:lstStyle/>
          <a:p>
            <a:pPr algn="just">
              <a:lnSpc>
                <a:spcPct val="120000"/>
              </a:lnSpc>
            </a:pPr>
            <a:r>
              <a:rPr lang="pt-PT" sz="2400" b="1" u="sng" dirty="0"/>
              <a:t>Informações normalmente mais solicitadas</a:t>
            </a:r>
            <a:r>
              <a:rPr lang="pt-PT" sz="2400" b="1" dirty="0"/>
              <a:t> </a:t>
            </a:r>
            <a:r>
              <a:rPr lang="pt-PT" sz="2400" dirty="0"/>
              <a:t>em investigações criminais</a:t>
            </a:r>
          </a:p>
          <a:p>
            <a:pPr algn="just">
              <a:lnSpc>
                <a:spcPct val="120000"/>
              </a:lnSpc>
            </a:pPr>
            <a:r>
              <a:rPr lang="pt-PT" sz="2400" b="1" u="sng" dirty="0"/>
              <a:t>Privacidade menos confidencial</a:t>
            </a:r>
            <a:r>
              <a:rPr lang="pt-PT" sz="2400" b="1" dirty="0"/>
              <a:t> </a:t>
            </a:r>
            <a:r>
              <a:rPr lang="pt-PT" sz="2400" dirty="0"/>
              <a:t>do que os dados de conteúdo e dados de tráfego</a:t>
            </a:r>
          </a:p>
          <a:p>
            <a:pPr algn="just">
              <a:lnSpc>
                <a:spcPct val="120000"/>
              </a:lnSpc>
            </a:pPr>
            <a:r>
              <a:rPr lang="pt-PT" sz="2400" dirty="0"/>
              <a:t>Normalmente </a:t>
            </a:r>
            <a:r>
              <a:rPr lang="pt-PT" sz="2400" b="1" u="sng" dirty="0"/>
              <a:t>detido pelos prestador de serviços do setor privado</a:t>
            </a:r>
            <a:r>
              <a:rPr lang="pt-PT" sz="2400" dirty="0"/>
              <a:t>, obtida através de ordens de produção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11</a:t>
            </a:fld>
            <a:endParaRPr lang="en-US"/>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pPr>
            <a:r>
              <a:rPr lang="pt-PT" sz="2000" b="1" u="sng" dirty="0"/>
              <a:t>Informações</a:t>
            </a:r>
            <a:r>
              <a:rPr lang="pt-PT" sz="2000" b="1" dirty="0"/>
              <a:t> </a:t>
            </a:r>
            <a:r>
              <a:rPr lang="pt-PT" sz="2000" dirty="0"/>
              <a:t>sob a forma de dados </a:t>
            </a:r>
            <a:r>
              <a:rPr lang="pt-PT" sz="2000" dirty="0" err="1"/>
              <a:t>informáticos/qualquer</a:t>
            </a:r>
            <a:r>
              <a:rPr lang="pt-PT" sz="2000" dirty="0"/>
              <a:t> outra forma detida por um prestador de serviços </a:t>
            </a:r>
            <a:r>
              <a:rPr lang="pt-PT" sz="2000" b="1" u="sng" dirty="0"/>
              <a:t>relacionada com os subscritores</a:t>
            </a:r>
            <a:r>
              <a:rPr lang="pt-PT" sz="2000" b="1" dirty="0"/>
              <a:t> </a:t>
            </a:r>
            <a:r>
              <a:rPr lang="pt-PT" sz="2000" dirty="0"/>
              <a:t>dos seus serviços (para além dos dados de conteúdo e dados de tráfego)</a:t>
            </a:r>
          </a:p>
        </p:txBody>
      </p:sp>
      <p:sp>
        <p:nvSpPr>
          <p:cNvPr id="7" name="Title 6"/>
          <p:cNvSpPr>
            <a:spLocks noGrp="1"/>
          </p:cNvSpPr>
          <p:nvPr>
            <p:ph type="title"/>
          </p:nvPr>
        </p:nvSpPr>
        <p:spPr/>
        <p:txBody>
          <a:bodyPr/>
          <a:lstStyle/>
          <a:p>
            <a:r>
              <a:rPr lang="pt-PT" b="1"/>
              <a:t>Informação do subscritor</a:t>
            </a:r>
          </a:p>
        </p:txBody>
      </p:sp>
    </p:spTree>
    <p:extLst>
      <p:ext uri="{BB962C8B-B14F-4D97-AF65-F5344CB8AC3E}">
        <p14:creationId xmlns:p14="http://schemas.microsoft.com/office/powerpoint/2010/main" val="11478718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85000" lnSpcReduction="20000"/>
          </a:bodyPr>
          <a:lstStyle/>
          <a:p>
            <a:pPr algn="just">
              <a:lnSpc>
                <a:spcPct val="120000"/>
              </a:lnSpc>
            </a:pPr>
            <a:r>
              <a:rPr lang="pt-PT"/>
              <a:t>Dados informáticos </a:t>
            </a:r>
            <a:r>
              <a:rPr lang="pt-PT" b="1" u="sng"/>
              <a:t>relacionados com comunicação</a:t>
            </a:r>
            <a:r>
              <a:rPr lang="pt-PT"/>
              <a:t> por meio de computador, </a:t>
            </a:r>
            <a:r>
              <a:rPr lang="pt-PT" b="1" u="sng"/>
              <a:t>gerado por um computador que fazia parte de uma cadeia de comunicação</a:t>
            </a:r>
          </a:p>
          <a:p>
            <a:pPr algn="just">
              <a:lnSpc>
                <a:spcPct val="120000"/>
              </a:lnSpc>
            </a:pPr>
            <a:r>
              <a:rPr lang="pt-PT"/>
              <a:t>Indica a </a:t>
            </a:r>
            <a:r>
              <a:rPr lang="pt-PT" b="1" u="sng"/>
              <a:t>origem</a:t>
            </a:r>
            <a:r>
              <a:rPr lang="pt-PT"/>
              <a:t>, </a:t>
            </a:r>
            <a:r>
              <a:rPr lang="pt-PT" b="1" u="sng"/>
              <a:t>destino</a:t>
            </a:r>
            <a:r>
              <a:rPr lang="pt-PT"/>
              <a:t>, </a:t>
            </a:r>
            <a:r>
              <a:rPr lang="pt-PT" b="1" u="sng"/>
              <a:t>caminho</a:t>
            </a:r>
            <a:r>
              <a:rPr lang="pt-PT"/>
              <a:t>, </a:t>
            </a:r>
            <a:r>
              <a:rPr lang="pt-PT" b="1" u="sng"/>
              <a:t>hora</a:t>
            </a:r>
            <a:r>
              <a:rPr lang="pt-PT"/>
              <a:t>, </a:t>
            </a:r>
            <a:r>
              <a:rPr lang="pt-PT" b="1" u="sng"/>
              <a:t>data</a:t>
            </a:r>
            <a:r>
              <a:rPr lang="pt-PT"/>
              <a:t>, </a:t>
            </a:r>
            <a:r>
              <a:rPr lang="pt-PT" b="1" u="sng"/>
              <a:t>tamanho</a:t>
            </a:r>
            <a:r>
              <a:rPr lang="pt-PT"/>
              <a:t>, </a:t>
            </a:r>
            <a:r>
              <a:rPr lang="pt-PT" b="1" u="sng"/>
              <a:t>duração</a:t>
            </a:r>
            <a:r>
              <a:rPr lang="pt-PT"/>
              <a:t> ou </a:t>
            </a:r>
            <a:r>
              <a:rPr lang="pt-PT" b="1" u="sng"/>
              <a:t>tipo de serviço subjacente</a:t>
            </a:r>
            <a:r>
              <a:rPr lang="pt-PT"/>
              <a:t> da comunicação.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12</a:t>
            </a:fld>
            <a:endParaRPr lang="en-US"/>
          </a:p>
        </p:txBody>
      </p:sp>
      <p:pic>
        <p:nvPicPr>
          <p:cNvPr id="5" name="Picture 2" descr="http://research.dyn.com/wp-content/uploads/2013/11/jim_blog_nov_2013_path1_wired-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r>
              <a:rPr lang="pt-PT" b="1"/>
              <a:t>Dados de tráfego</a:t>
            </a:r>
          </a:p>
        </p:txBody>
      </p:sp>
    </p:spTree>
    <p:extLst>
      <p:ext uri="{BB962C8B-B14F-4D97-AF65-F5344CB8AC3E}">
        <p14:creationId xmlns:p14="http://schemas.microsoft.com/office/powerpoint/2010/main" val="3676607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a:bodyPr>
          <a:lstStyle/>
          <a:p>
            <a:pPr marL="342900" lvl="1" indent="-342900" algn="just">
              <a:lnSpc>
                <a:spcPct val="110000"/>
              </a:lnSpc>
              <a:buFont typeface="Arial"/>
              <a:buChar char="•"/>
            </a:pPr>
            <a:r>
              <a:rPr lang="pt-PT" sz="3000" b="1" u="sng"/>
              <a:t>Conteúdo de comunicação</a:t>
            </a:r>
            <a:r>
              <a:rPr lang="pt-PT" sz="3000"/>
              <a:t> da comunicação, ou seja, o significado ou propósito da comunicação, ou a mensagem ou informação que está a ser transmitida pela comunicação (alem dos dados de tráfego)</a:t>
            </a:r>
          </a:p>
          <a:p>
            <a:pPr marL="342900" lvl="1" indent="-342900" algn="just">
              <a:lnSpc>
                <a:spcPct val="110000"/>
              </a:lnSpc>
              <a:buFont typeface="Arial"/>
              <a:buChar char="•"/>
            </a:pPr>
            <a:r>
              <a:rPr lang="pt-PT" sz="3000"/>
              <a:t>Inclui </a:t>
            </a:r>
            <a:r>
              <a:rPr lang="pt-PT" sz="3000" b="1" u="sng"/>
              <a:t>conteúdo armazenado</a:t>
            </a:r>
            <a:r>
              <a:rPr lang="pt-PT" sz="3000" b="1"/>
              <a:t> </a:t>
            </a:r>
            <a:r>
              <a:rPr lang="pt-PT" sz="3000"/>
              <a:t>e </a:t>
            </a:r>
            <a:r>
              <a:rPr lang="pt-PT" sz="3000" b="1" u="sng"/>
              <a:t>conteúdo futuro</a:t>
            </a:r>
          </a:p>
          <a:p>
            <a:pPr marL="342900" lvl="1" indent="-342900" algn="just">
              <a:lnSpc>
                <a:spcPct val="110000"/>
              </a:lnSpc>
              <a:buFont typeface="Arial"/>
              <a:buChar char="•"/>
            </a:pPr>
            <a:r>
              <a:rPr lang="pt-PT" sz="3000"/>
              <a:t>Por exemplo </a:t>
            </a:r>
          </a:p>
          <a:p>
            <a:pPr marL="742950" lvl="2" indent="-342900" algn="just">
              <a:lnSpc>
                <a:spcPct val="110000"/>
              </a:lnSpc>
            </a:pPr>
            <a:r>
              <a:rPr lang="pt-PT" sz="2600" b="1" u="sng"/>
              <a:t>e-mails</a:t>
            </a:r>
            <a:r>
              <a:rPr lang="pt-PT" sz="2600"/>
              <a:t>, </a:t>
            </a:r>
          </a:p>
          <a:p>
            <a:pPr marL="742950" lvl="2" indent="-342900" algn="just">
              <a:lnSpc>
                <a:spcPct val="110000"/>
              </a:lnSpc>
            </a:pPr>
            <a:r>
              <a:rPr lang="pt-PT" sz="2600" b="1" u="sng"/>
              <a:t>imagens</a:t>
            </a:r>
            <a:r>
              <a:rPr lang="pt-PT" sz="2600"/>
              <a:t>, </a:t>
            </a:r>
          </a:p>
          <a:p>
            <a:pPr marL="742950" lvl="2" indent="-342900" algn="just">
              <a:lnSpc>
                <a:spcPct val="110000"/>
              </a:lnSpc>
            </a:pPr>
            <a:r>
              <a:rPr lang="pt-PT" sz="2600" b="1" u="sng"/>
              <a:t>filmes</a:t>
            </a:r>
            <a:r>
              <a:rPr lang="pt-PT" sz="2600"/>
              <a:t>, </a:t>
            </a:r>
          </a:p>
          <a:p>
            <a:pPr marL="742950" lvl="2" indent="-342900" algn="just">
              <a:lnSpc>
                <a:spcPct val="110000"/>
              </a:lnSpc>
            </a:pPr>
            <a:r>
              <a:rPr lang="pt-PT" sz="2600" b="1" u="sng"/>
              <a:t>música</a:t>
            </a:r>
            <a:r>
              <a:rPr lang="pt-PT" sz="2600"/>
              <a:t>, etc.</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13</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pt-PT"/>
              <a:t>!</a:t>
            </a:r>
            <a:fld id="{CBD56858-EB0B-D04D-B23C-7A827FD60C9F}" type="slidenum">
              <a:rPr lang="en-US" smtClean="0"/>
              <a:pPr/>
              <a:t>13</a:t>
            </a:fld>
            <a:endParaRPr lang="en-US"/>
          </a:p>
        </p:txBody>
      </p:sp>
      <p:pic>
        <p:nvPicPr>
          <p:cNvPr id="6" name="Picture 10" descr="Resultado de imagem para c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p:txBody>
          <a:bodyPr/>
          <a:lstStyle/>
          <a:p>
            <a:r>
              <a:rPr lang="pt-PT" b="1"/>
              <a:t>Dados de conteúdo</a:t>
            </a:r>
          </a:p>
        </p:txBody>
      </p:sp>
    </p:spTree>
    <p:extLst>
      <p:ext uri="{BB962C8B-B14F-4D97-AF65-F5344CB8AC3E}">
        <p14:creationId xmlns:p14="http://schemas.microsoft.com/office/powerpoint/2010/main" val="1628529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Autofit/>
          </a:bodyPr>
          <a:lstStyle/>
          <a:p>
            <a:pPr algn="just">
              <a:lnSpc>
                <a:spcPct val="120000"/>
              </a:lnSpc>
            </a:pPr>
            <a:r>
              <a:rPr lang="pt-PT" sz="2000" dirty="0"/>
              <a:t>Dados de computador que são menos </a:t>
            </a:r>
            <a:r>
              <a:rPr lang="pt-PT" sz="2000" b="1" u="sng" dirty="0"/>
              <a:t>armazenados num dispositivo específico</a:t>
            </a:r>
            <a:r>
              <a:rPr lang="pt-PT" sz="2000" dirty="0"/>
              <a:t> ou </a:t>
            </a:r>
            <a:r>
              <a:rPr lang="pt-PT" sz="2000" b="1" u="sng" dirty="0"/>
              <a:t>em redes fechadas,</a:t>
            </a:r>
            <a:r>
              <a:rPr lang="pt-PT" sz="2000" dirty="0"/>
              <a:t> mas são </a:t>
            </a:r>
            <a:r>
              <a:rPr lang="pt-PT" sz="2000" b="1" u="sng" dirty="0"/>
              <a:t>distribuídos por diferentes serviços</a:t>
            </a:r>
            <a:r>
              <a:rPr lang="pt-PT" sz="2000" dirty="0"/>
              <a:t>, </a:t>
            </a:r>
            <a:r>
              <a:rPr lang="pt-PT" sz="2000" b="1" u="sng" dirty="0"/>
              <a:t>prestadores</a:t>
            </a:r>
            <a:r>
              <a:rPr lang="pt-PT" sz="2000" dirty="0"/>
              <a:t>, </a:t>
            </a:r>
            <a:r>
              <a:rPr lang="pt-PT" sz="2000" b="1" u="sng" dirty="0"/>
              <a:t>locais</a:t>
            </a:r>
            <a:r>
              <a:rPr lang="pt-PT" sz="2000" dirty="0"/>
              <a:t> e </a:t>
            </a:r>
            <a:r>
              <a:rPr lang="pt-PT" sz="2000" b="1" u="sng" dirty="0"/>
              <a:t>jurisdições</a:t>
            </a:r>
            <a:r>
              <a:rPr lang="pt-PT" sz="2000" dirty="0"/>
              <a:t>.</a:t>
            </a:r>
          </a:p>
          <a:p>
            <a:pPr algn="just">
              <a:lnSpc>
                <a:spcPct val="120000"/>
              </a:lnSpc>
            </a:pPr>
            <a:endParaRPr lang="en-US" sz="2000" dirty="0"/>
          </a:p>
          <a:p>
            <a:pPr algn="just">
              <a:lnSpc>
                <a:spcPct val="120000"/>
              </a:lnSpc>
            </a:pPr>
            <a:r>
              <a:rPr lang="pt-PT" sz="2000" dirty="0"/>
              <a:t>Ao contrário dos dispositivos de armazenamento de dados, os dados na nuvem não são encontrados simplesmente num único dispositivo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14</a:t>
            </a:fld>
            <a:endParaRPr lang="en-US"/>
          </a:p>
        </p:txBody>
      </p:sp>
      <p:pic>
        <p:nvPicPr>
          <p:cNvPr id="5" name="Picture 14" descr="Resultado de imagem para armazenamento em nuv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Resultado de imagem para dados da nuv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r>
              <a:rPr lang="pt-PT" b="1"/>
              <a:t>Dados da Nuvem</a:t>
            </a:r>
          </a:p>
        </p:txBody>
      </p:sp>
    </p:spTree>
    <p:extLst>
      <p:ext uri="{BB962C8B-B14F-4D97-AF65-F5344CB8AC3E}">
        <p14:creationId xmlns:p14="http://schemas.microsoft.com/office/powerpoint/2010/main" val="1678299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a:r>
              <a:rPr lang="pt-PT"/>
              <a:t>Para explorar soluções sobre acesso à justiça penal a provas armazenadas em servidores na nuvem e em jurisdições estrangeiras, inclusive por meio de assistência jurídica mútua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15</a:t>
            </a:fld>
            <a:endParaRPr lang="en-US"/>
          </a:p>
        </p:txBody>
      </p:sp>
      <p:sp>
        <p:nvSpPr>
          <p:cNvPr id="5" name="Title 4"/>
          <p:cNvSpPr>
            <a:spLocks noGrp="1"/>
          </p:cNvSpPr>
          <p:nvPr>
            <p:ph type="title"/>
          </p:nvPr>
        </p:nvSpPr>
        <p:spPr/>
        <p:txBody>
          <a:bodyPr/>
          <a:lstStyle/>
          <a:p>
            <a:r>
              <a:rPr lang="pt-PT" b="1"/>
              <a:t>O Grupo de Provas em Nuvem (CEG) do Conselho Europeu</a:t>
            </a:r>
          </a:p>
        </p:txBody>
      </p:sp>
    </p:spTree>
    <p:extLst>
      <p:ext uri="{BB962C8B-B14F-4D97-AF65-F5344CB8AC3E}">
        <p14:creationId xmlns:p14="http://schemas.microsoft.com/office/powerpoint/2010/main" val="210815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0000" lnSpcReduction="20000"/>
          </a:bodyPr>
          <a:lstStyle/>
          <a:p>
            <a:pPr algn="just">
              <a:lnSpc>
                <a:spcPct val="110000"/>
              </a:lnSpc>
              <a:spcBef>
                <a:spcPts val="600"/>
              </a:spcBef>
              <a:spcAft>
                <a:spcPts val="1200"/>
              </a:spcAft>
            </a:pPr>
            <a:r>
              <a:rPr lang="pt-PT"/>
              <a:t>Incerteza sobre a </a:t>
            </a:r>
            <a:r>
              <a:rPr lang="pt-PT" b="1" u="sng"/>
              <a:t>jurisdição</a:t>
            </a:r>
            <a:r>
              <a:rPr lang="pt-PT" u="sng"/>
              <a:t> </a:t>
            </a:r>
            <a:r>
              <a:rPr lang="pt-PT" b="1" u="sng"/>
              <a:t>na qual as provas eletrónicas são armazenadas</a:t>
            </a:r>
            <a:r>
              <a:rPr lang="pt-PT"/>
              <a:t> e no qual o regime legal será aplicado</a:t>
            </a:r>
          </a:p>
          <a:p>
            <a:pPr algn="just">
              <a:lnSpc>
                <a:spcPct val="110000"/>
              </a:lnSpc>
              <a:spcBef>
                <a:spcPts val="600"/>
              </a:spcBef>
              <a:spcAft>
                <a:spcPts val="1200"/>
              </a:spcAft>
            </a:pPr>
            <a:r>
              <a:rPr lang="pt-PT"/>
              <a:t>Não está claro </a:t>
            </a:r>
            <a:r>
              <a:rPr lang="pt-PT" b="1" u="sng"/>
              <a:t>que regras de acesso serão aplicadas</a:t>
            </a:r>
            <a:r>
              <a:rPr lang="pt-PT"/>
              <a:t> (por exemplo, se a localização da matriz ou subsidiária do prestador de serviços, a localização do subscritor suspeito ou o local onde os serviços foram subscritos para serem considerados)</a:t>
            </a:r>
          </a:p>
          <a:p>
            <a:pPr algn="just">
              <a:lnSpc>
                <a:spcPct val="110000"/>
              </a:lnSpc>
              <a:spcBef>
                <a:spcPts val="600"/>
              </a:spcBef>
              <a:spcAft>
                <a:spcPts val="1200"/>
              </a:spcAft>
            </a:pPr>
            <a:r>
              <a:rPr lang="pt-PT"/>
              <a:t>Os prestadores de serviços podem estar sob </a:t>
            </a:r>
            <a:r>
              <a:rPr lang="pt-PT" b="1" u="sng"/>
              <a:t>diferentes níveis de jurisdição para vários aspetos legais</a:t>
            </a:r>
            <a:r>
              <a:rPr lang="pt-PT"/>
              <a:t> relacionados aos seus serviços (por exemplo, IP, impostos, proteção de dados, etc.).</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16</a:t>
            </a:fld>
            <a:endParaRPr lang="en-US"/>
          </a:p>
        </p:txBody>
      </p:sp>
      <p:sp>
        <p:nvSpPr>
          <p:cNvPr id="5" name="Title 4"/>
          <p:cNvSpPr>
            <a:spLocks noGrp="1"/>
          </p:cNvSpPr>
          <p:nvPr>
            <p:ph type="title"/>
          </p:nvPr>
        </p:nvSpPr>
        <p:spPr/>
        <p:txBody>
          <a:bodyPr/>
          <a:lstStyle/>
          <a:p>
            <a:r>
              <a:rPr lang="pt-PT" b="1"/>
              <a:t>Os desafios das provas na nuvem</a:t>
            </a:r>
          </a:p>
        </p:txBody>
      </p:sp>
    </p:spTree>
    <p:extLst>
      <p:ext uri="{BB962C8B-B14F-4D97-AF65-F5344CB8AC3E}">
        <p14:creationId xmlns:p14="http://schemas.microsoft.com/office/powerpoint/2010/main" val="30110107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pt-PT" sz="5400"/>
              <a:t>Perguntas</a:t>
            </a:r>
          </a:p>
        </p:txBody>
      </p:sp>
      <p:sp>
        <p:nvSpPr>
          <p:cNvPr id="5" name="Slide Number Placeholder 4"/>
          <p:cNvSpPr>
            <a:spLocks noGrp="1"/>
          </p:cNvSpPr>
          <p:nvPr>
            <p:ph type="sldNum" sz="quarter" idx="12"/>
          </p:nvPr>
        </p:nvSpPr>
        <p:spPr/>
        <p:txBody>
          <a:bodyPr/>
          <a:lstStyle/>
          <a:p>
            <a:fld id="{CBD56858-EB0B-D04D-B23C-7A827FD60C9F}" type="slidenum">
              <a:rPr lang="en-US" smtClean="0"/>
              <a:pPr/>
              <a:t>17</a:t>
            </a:fld>
            <a:endParaRPr lang="en-US"/>
          </a:p>
        </p:txBody>
      </p:sp>
    </p:spTree>
    <p:extLst>
      <p:ext uri="{BB962C8B-B14F-4D97-AF65-F5344CB8AC3E}">
        <p14:creationId xmlns:p14="http://schemas.microsoft.com/office/powerpoint/2010/main" val="286480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r>
              <a:rPr lang="pt-PT" b="1"/>
              <a:t>Parte Dois</a:t>
            </a:r>
            <a:br>
              <a:rPr lang="pt-PT" b="1"/>
            </a:br>
            <a:r>
              <a:rPr lang="pt-PT" b="1"/>
              <a:t>Acesso aos dados retidos pelos prestadores de serviços</a:t>
            </a:r>
            <a:br>
              <a:rPr lang="pt-PT" b="1"/>
            </a:br>
            <a:endParaRPr lang="pt-PT" b="1"/>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18</a:t>
            </a:fld>
            <a:endParaRPr lang="en-US"/>
          </a:p>
        </p:txBody>
      </p:sp>
    </p:spTree>
    <p:extLst>
      <p:ext uri="{BB962C8B-B14F-4D97-AF65-F5344CB8AC3E}">
        <p14:creationId xmlns:p14="http://schemas.microsoft.com/office/powerpoint/2010/main" val="531552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Níveis de Cooperação</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4822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19</a:t>
            </a:fld>
            <a:endParaRPr lang="en-US"/>
          </a:p>
        </p:txBody>
      </p:sp>
    </p:spTree>
    <p:extLst>
      <p:ext uri="{BB962C8B-B14F-4D97-AF65-F5344CB8AC3E}">
        <p14:creationId xmlns:p14="http://schemas.microsoft.com/office/powerpoint/2010/main" val="2782937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pt-PT" sz="3400" b="1"/>
              <a:t>Programa</a:t>
            </a:r>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pt-PT" sz="2000" b="1"/>
              <a:t>Parte Um - Introdução </a:t>
            </a:r>
          </a:p>
          <a:p>
            <a:pPr lvl="1">
              <a:buFont typeface="Arial"/>
              <a:buChar char="•"/>
            </a:pPr>
            <a:r>
              <a:rPr lang="pt-PT" sz="1800"/>
              <a:t>Definições: </a:t>
            </a:r>
          </a:p>
          <a:p>
            <a:pPr lvl="2"/>
            <a:r>
              <a:rPr lang="pt-PT" sz="1600"/>
              <a:t>Provas eletrónicas</a:t>
            </a:r>
          </a:p>
          <a:p>
            <a:pPr lvl="2"/>
            <a:r>
              <a:rPr lang="pt-PT" sz="1600"/>
              <a:t>Tipos de dados</a:t>
            </a:r>
          </a:p>
          <a:p>
            <a:pPr lvl="2"/>
            <a:r>
              <a:rPr lang="pt-PT" sz="1600"/>
              <a:t>Prestador de serviços</a:t>
            </a:r>
          </a:p>
          <a:p>
            <a:pPr lvl="1"/>
            <a:r>
              <a:rPr lang="pt-PT" sz="1800"/>
              <a:t>Grupo de Provas em Nuvem</a:t>
            </a:r>
          </a:p>
          <a:p>
            <a:pPr lvl="2"/>
            <a:r>
              <a:rPr lang="pt-PT" sz="1600"/>
              <a:t>Objetivos</a:t>
            </a:r>
          </a:p>
          <a:p>
            <a:pPr lvl="2"/>
            <a:r>
              <a:rPr lang="pt-PT" sz="1600"/>
              <a:t>Problemas com provas na nuvem</a:t>
            </a:r>
          </a:p>
          <a:p>
            <a:pPr>
              <a:buFont typeface="Arial"/>
              <a:buChar char="•"/>
            </a:pPr>
            <a:r>
              <a:rPr lang="pt-PT" sz="2000" b="1"/>
              <a:t>Parte Dois - Acesso aos dados retidos pelos prestadores de serviços</a:t>
            </a:r>
          </a:p>
          <a:p>
            <a:pPr lvl="1"/>
            <a:r>
              <a:rPr lang="pt-PT" sz="1800"/>
              <a:t>Níveis de Cooperação</a:t>
            </a:r>
          </a:p>
          <a:p>
            <a:pPr lvl="2"/>
            <a:r>
              <a:rPr lang="pt-PT" sz="1600"/>
              <a:t>Cooperação obrigatória</a:t>
            </a:r>
          </a:p>
          <a:p>
            <a:pPr lvl="3">
              <a:buFont typeface="Arial"/>
              <a:buChar char="•"/>
            </a:pPr>
            <a:r>
              <a:rPr lang="pt-PT" sz="1600"/>
              <a:t>Condições e garantias</a:t>
            </a:r>
          </a:p>
          <a:p>
            <a:pPr lvl="3">
              <a:buFont typeface="Arial"/>
              <a:buChar char="•"/>
            </a:pPr>
            <a:r>
              <a:rPr lang="pt-PT" sz="1600"/>
              <a:t>Preservação acelerada</a:t>
            </a:r>
          </a:p>
          <a:p>
            <a:pPr lvl="3">
              <a:buFont typeface="Arial"/>
              <a:buChar char="•"/>
            </a:pPr>
            <a:r>
              <a:rPr lang="pt-PT" sz="1600"/>
              <a:t>Divulgação parcial</a:t>
            </a:r>
          </a:p>
          <a:p>
            <a:pPr lvl="3">
              <a:buFont typeface="Arial"/>
              <a:buChar char="•"/>
            </a:pPr>
            <a:r>
              <a:rPr lang="pt-PT" sz="1600"/>
              <a:t>Ordens de produção</a:t>
            </a:r>
          </a:p>
          <a:p>
            <a:pPr lvl="3">
              <a:buFont typeface="Arial"/>
              <a:buChar char="•"/>
            </a:pPr>
            <a:r>
              <a:rPr lang="pt-PT" sz="1600"/>
              <a:t>Recolha em tempo real de dados de tráfego</a:t>
            </a:r>
          </a:p>
          <a:p>
            <a:pPr lvl="3">
              <a:buFont typeface="Arial"/>
              <a:buChar char="•"/>
            </a:pPr>
            <a:r>
              <a:rPr lang="pt-PT" sz="1600"/>
              <a:t>Interceção de dados de conteúdo</a:t>
            </a:r>
          </a:p>
          <a:p>
            <a:pPr lvl="2"/>
            <a:r>
              <a:rPr lang="pt-PT" sz="1600"/>
              <a:t>Cooperação voluntária</a:t>
            </a:r>
          </a:p>
        </p:txBody>
      </p:sp>
      <p:sp>
        <p:nvSpPr>
          <p:cNvPr id="4" name="Slide Number Placeholder 3"/>
          <p:cNvSpPr>
            <a:spLocks noGrp="1"/>
          </p:cNvSpPr>
          <p:nvPr>
            <p:ph type="sldNum" sz="quarter" idx="12"/>
          </p:nvPr>
        </p:nvSpPr>
        <p:spPr/>
        <p:txBody>
          <a:bodyPr/>
          <a:lstStyle/>
          <a:p>
            <a:fld id="{CBD56858-EB0B-D04D-B23C-7A827FD60C9F}"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r>
              <a:rPr lang="pt-PT" sz="3400" b="1"/>
              <a:t>Cooperação obrigatória</a:t>
            </a:r>
          </a:p>
        </p:txBody>
      </p:sp>
      <p:sp>
        <p:nvSpPr>
          <p:cNvPr id="3" name="Content Placeholder 2"/>
          <p:cNvSpPr>
            <a:spLocks noGrp="1"/>
          </p:cNvSpPr>
          <p:nvPr>
            <p:ph idx="1"/>
          </p:nvPr>
        </p:nvSpPr>
        <p:spPr>
          <a:xfrm>
            <a:off x="457200" y="1440493"/>
            <a:ext cx="8229600" cy="4685670"/>
          </a:xfrm>
        </p:spPr>
        <p:txBody>
          <a:bodyPr>
            <a:normAutofit/>
          </a:bodyPr>
          <a:lstStyle/>
          <a:p>
            <a:pPr algn="just"/>
            <a:r>
              <a:rPr lang="pt-PT" b="1" u="sng"/>
              <a:t>Mandatado através do exercício de poderes processuais</a:t>
            </a:r>
            <a:r>
              <a:rPr lang="pt-PT"/>
              <a:t> de aplicação da lei e/ou judiciário</a:t>
            </a:r>
          </a:p>
          <a:p>
            <a:pPr lvl="1" algn="just"/>
            <a:r>
              <a:rPr lang="pt-PT"/>
              <a:t>Preservação acelerada de dados armazenados</a:t>
            </a:r>
          </a:p>
          <a:p>
            <a:pPr lvl="1" algn="just"/>
            <a:r>
              <a:rPr lang="pt-PT"/>
              <a:t>Preservação acelerada e divulgação parcial de dados de tráfego</a:t>
            </a:r>
          </a:p>
          <a:p>
            <a:pPr lvl="1" algn="just"/>
            <a:r>
              <a:rPr lang="pt-PT"/>
              <a:t>Pesquisa e apreensão</a:t>
            </a:r>
          </a:p>
          <a:p>
            <a:pPr lvl="1" algn="just"/>
            <a:r>
              <a:rPr lang="pt-PT"/>
              <a:t>Ordens de produção</a:t>
            </a:r>
          </a:p>
          <a:p>
            <a:pPr lvl="1" algn="just"/>
            <a:r>
              <a:rPr lang="pt-PT"/>
              <a:t>Recolha em tempo real de dados de tráfego</a:t>
            </a:r>
          </a:p>
          <a:p>
            <a:pPr lvl="1" algn="just"/>
            <a:r>
              <a:rPr lang="pt-PT"/>
              <a:t>Interceção de dados de conteúdo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20</a:t>
            </a:fld>
            <a:endParaRPr lang="en-US"/>
          </a:p>
        </p:txBody>
      </p:sp>
    </p:spTree>
    <p:extLst>
      <p:ext uri="{BB962C8B-B14F-4D97-AF65-F5344CB8AC3E}">
        <p14:creationId xmlns:p14="http://schemas.microsoft.com/office/powerpoint/2010/main" val="3500339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r>
              <a:rPr lang="pt-PT" sz="3400" b="1"/>
              <a:t>Preservação acelerada de dados armazenados no computador</a:t>
            </a:r>
          </a:p>
        </p:txBody>
      </p:sp>
      <p:sp>
        <p:nvSpPr>
          <p:cNvPr id="3" name="Content Placeholder 2"/>
          <p:cNvSpPr>
            <a:spLocks noGrp="1"/>
          </p:cNvSpPr>
          <p:nvPr>
            <p:ph idx="1"/>
          </p:nvPr>
        </p:nvSpPr>
        <p:spPr>
          <a:xfrm>
            <a:off x="457200" y="1803747"/>
            <a:ext cx="8394700" cy="4552603"/>
          </a:xfrm>
        </p:spPr>
        <p:txBody>
          <a:bodyPr>
            <a:normAutofit/>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21</a:t>
            </a:fld>
            <a:endParaRPr lang="en-US"/>
          </a:p>
        </p:txBody>
      </p:sp>
    </p:spTree>
    <p:extLst>
      <p:ext uri="{BB962C8B-B14F-4D97-AF65-F5344CB8AC3E}">
        <p14:creationId xmlns:p14="http://schemas.microsoft.com/office/powerpoint/2010/main" val="1878861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r>
              <a:rPr lang="pt-PT" sz="3400" b="1"/>
              <a:t>Ordenar os prestadores de serviços a preservar dados</a:t>
            </a:r>
          </a:p>
        </p:txBody>
      </p:sp>
      <p:sp>
        <p:nvSpPr>
          <p:cNvPr id="3" name="Content Placeholder 2"/>
          <p:cNvSpPr>
            <a:spLocks noGrp="1"/>
          </p:cNvSpPr>
          <p:nvPr>
            <p:ph idx="1"/>
          </p:nvPr>
        </p:nvSpPr>
        <p:spPr>
          <a:xfrm>
            <a:off x="457200" y="1628383"/>
            <a:ext cx="8394700" cy="4910203"/>
          </a:xfrm>
        </p:spPr>
        <p:txBody>
          <a:bodyPr>
            <a:normAutofit/>
          </a:bodyPr>
          <a:lstStyle/>
          <a:p>
            <a:pPr algn="just"/>
            <a:r>
              <a:rPr lang="pt-PT" sz="2800"/>
              <a:t>Poder </a:t>
            </a:r>
            <a:r>
              <a:rPr lang="pt-PT" sz="2800" b="1" u="sng"/>
              <a:t>limitado à preservação</a:t>
            </a:r>
            <a:r>
              <a:rPr lang="pt-PT" sz="2800"/>
              <a:t> (e não à retenção) de dados armazenados</a:t>
            </a:r>
          </a:p>
          <a:p>
            <a:pPr algn="just"/>
            <a:endParaRPr lang="en-US" sz="2800" dirty="0"/>
          </a:p>
          <a:p>
            <a:pPr algn="just"/>
            <a:r>
              <a:rPr lang="pt-PT" sz="2800"/>
              <a:t>Poder a ser exercido com respeito a </a:t>
            </a:r>
            <a:r>
              <a:rPr lang="pt-PT" sz="2800" b="1" u="sng"/>
              <a:t>investigações/processos criminais específicos</a:t>
            </a:r>
          </a:p>
          <a:p>
            <a:pPr algn="just"/>
            <a:endParaRPr lang="en-US" sz="2800" dirty="0"/>
          </a:p>
          <a:p>
            <a:pPr algn="just"/>
            <a:r>
              <a:rPr lang="pt-PT" sz="2800"/>
              <a:t>Poder para dar a </a:t>
            </a:r>
            <a:r>
              <a:rPr lang="pt-PT" sz="2800" b="1" u="sng"/>
              <a:t>ordem a</a:t>
            </a:r>
            <a:r>
              <a:rPr lang="pt-PT" sz="2800"/>
              <a:t> qualquer pessoa (incluindo </a:t>
            </a:r>
            <a:r>
              <a:rPr lang="pt-PT" sz="2800" b="1" u="sng"/>
              <a:t>prestadores de serviços privados</a:t>
            </a:r>
            <a:r>
              <a:rPr lang="pt-PT" sz="2800"/>
              <a:t>) para </a:t>
            </a:r>
            <a:r>
              <a:rPr lang="pt-PT" sz="2800" b="1" u="sng"/>
              <a:t>preservar os dados armazenados</a:t>
            </a:r>
            <a:r>
              <a:rPr lang="pt-PT" sz="2800"/>
              <a:t> na sua </a:t>
            </a:r>
            <a:r>
              <a:rPr lang="pt-PT" sz="2800" b="1" u="sng"/>
              <a:t>posse ou controlo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22</a:t>
            </a:fld>
            <a:endParaRPr lang="en-US"/>
          </a:p>
        </p:txBody>
      </p:sp>
    </p:spTree>
    <p:extLst>
      <p:ext uri="{BB962C8B-B14F-4D97-AF65-F5344CB8AC3E}">
        <p14:creationId xmlns:p14="http://schemas.microsoft.com/office/powerpoint/2010/main" val="3893301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Ordenar os prestadores de serviços a preservar dados</a:t>
            </a:r>
          </a:p>
        </p:txBody>
      </p:sp>
      <p:sp>
        <p:nvSpPr>
          <p:cNvPr id="3" name="Content Placeholder 2"/>
          <p:cNvSpPr>
            <a:spLocks noGrp="1"/>
          </p:cNvSpPr>
          <p:nvPr>
            <p:ph idx="1"/>
          </p:nvPr>
        </p:nvSpPr>
        <p:spPr>
          <a:xfrm>
            <a:off x="375781" y="1480268"/>
            <a:ext cx="8348597" cy="4888216"/>
          </a:xfrm>
        </p:spPr>
        <p:txBody>
          <a:bodyPr>
            <a:normAutofit fontScale="77500" lnSpcReduction="20000"/>
          </a:bodyPr>
          <a:lstStyle/>
          <a:p>
            <a:pPr algn="just">
              <a:spcBef>
                <a:spcPts val="600"/>
              </a:spcBef>
              <a:spcAft>
                <a:spcPts val="1200"/>
              </a:spcAft>
            </a:pPr>
            <a:r>
              <a:rPr lang="pt-PT"/>
              <a:t>Pode ser pedido que a aplicação declare os </a:t>
            </a:r>
            <a:r>
              <a:rPr lang="pt-PT" b="1" u="sng"/>
              <a:t>motivos</a:t>
            </a:r>
            <a:r>
              <a:rPr lang="pt-PT"/>
              <a:t> para acreditar que os dados são </a:t>
            </a:r>
            <a:r>
              <a:rPr lang="pt-PT" b="1" u="sng"/>
              <a:t>vulneráveis perda ou modificação</a:t>
            </a:r>
          </a:p>
          <a:p>
            <a:pPr algn="just">
              <a:spcBef>
                <a:spcPts val="600"/>
              </a:spcBef>
              <a:spcAft>
                <a:spcPts val="1200"/>
              </a:spcAft>
            </a:pPr>
            <a:r>
              <a:rPr lang="pt-PT"/>
              <a:t>A ordem deve </a:t>
            </a:r>
            <a:r>
              <a:rPr lang="pt-PT" b="1" u="sng"/>
              <a:t>especificar claramente quais dados</a:t>
            </a:r>
            <a:r>
              <a:rPr lang="pt-PT"/>
              <a:t> na posse ou controlo do prestador de serviços são os objetos da ordem</a:t>
            </a:r>
          </a:p>
          <a:p>
            <a:pPr algn="just">
              <a:spcBef>
                <a:spcPts val="600"/>
              </a:spcBef>
              <a:spcAft>
                <a:spcPts val="1200"/>
              </a:spcAft>
            </a:pPr>
            <a:r>
              <a:rPr lang="pt-PT"/>
              <a:t>A ordem deve especificar se os prestadores de serviços privados devem também "</a:t>
            </a:r>
            <a:r>
              <a:rPr lang="pt-PT" b="1" u="sng"/>
              <a:t>congelar</a:t>
            </a:r>
            <a:r>
              <a:rPr lang="pt-PT"/>
              <a:t>" os </a:t>
            </a:r>
            <a:r>
              <a:rPr lang="pt-PT" b="1" u="sng"/>
              <a:t>dados</a:t>
            </a:r>
          </a:p>
          <a:p>
            <a:pPr algn="just">
              <a:spcBef>
                <a:spcPts val="600"/>
              </a:spcBef>
              <a:spcAft>
                <a:spcPts val="1200"/>
              </a:spcAft>
            </a:pPr>
            <a:r>
              <a:rPr lang="pt-PT"/>
              <a:t>A ordem deve especificar se o fornecedor de serviços privado é </a:t>
            </a:r>
            <a:r>
              <a:rPr lang="pt-PT" b="1" u="sng"/>
              <a:t>obrigado a manter a ordem confidencial</a:t>
            </a:r>
          </a:p>
          <a:p>
            <a:pPr algn="just">
              <a:spcBef>
                <a:spcPts val="600"/>
              </a:spcBef>
              <a:spcAft>
                <a:spcPts val="1200"/>
              </a:spcAft>
            </a:pPr>
            <a:r>
              <a:rPr lang="pt-PT"/>
              <a:t>A ordem deve especificar um </a:t>
            </a:r>
            <a:r>
              <a:rPr lang="pt-PT" b="1" u="sng"/>
              <a:t>período de tempo definido</a:t>
            </a:r>
            <a:r>
              <a:rPr lang="pt-PT"/>
              <a:t> para o qual a preservação está a ser solicitada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23</a:t>
            </a:fld>
            <a:endParaRPr lang="en-US"/>
          </a:p>
        </p:txBody>
      </p:sp>
    </p:spTree>
    <p:extLst>
      <p:ext uri="{BB962C8B-B14F-4D97-AF65-F5344CB8AC3E}">
        <p14:creationId xmlns:p14="http://schemas.microsoft.com/office/powerpoint/2010/main" val="19300670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r>
              <a:rPr lang="pt-PT" sz="3400" b="1"/>
              <a:t>Preservação Acelerada e Divulgação Parcial de Dados de Tráfego</a:t>
            </a:r>
          </a:p>
        </p:txBody>
      </p:sp>
      <p:sp>
        <p:nvSpPr>
          <p:cNvPr id="3" name="Content Placeholder 2"/>
          <p:cNvSpPr>
            <a:spLocks noGrp="1"/>
          </p:cNvSpPr>
          <p:nvPr>
            <p:ph idx="1"/>
          </p:nvPr>
        </p:nvSpPr>
        <p:spPr>
          <a:xfrm>
            <a:off x="457200" y="1778696"/>
            <a:ext cx="8229600" cy="4723704"/>
          </a:xfrm>
        </p:spPr>
        <p:txBody>
          <a:bodyPr>
            <a:normAutofit/>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24</a:t>
            </a:fld>
            <a:endParaRPr lang="en-US"/>
          </a:p>
        </p:txBody>
      </p:sp>
    </p:spTree>
    <p:extLst>
      <p:ext uri="{BB962C8B-B14F-4D97-AF65-F5344CB8AC3E}">
        <p14:creationId xmlns:p14="http://schemas.microsoft.com/office/powerpoint/2010/main" val="37830017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r>
              <a:rPr lang="pt-PT" sz="3400" b="1"/>
              <a:t>Solicitar aos prestadores de serviços que divulguem dados parciais de tráfego</a:t>
            </a:r>
          </a:p>
        </p:txBody>
      </p:sp>
      <p:sp>
        <p:nvSpPr>
          <p:cNvPr id="3" name="Content Placeholder 2"/>
          <p:cNvSpPr>
            <a:spLocks noGrp="1"/>
          </p:cNvSpPr>
          <p:nvPr>
            <p:ph idx="1"/>
          </p:nvPr>
        </p:nvSpPr>
        <p:spPr>
          <a:xfrm>
            <a:off x="441434" y="1891430"/>
            <a:ext cx="8229600" cy="4346532"/>
          </a:xfrm>
        </p:spPr>
        <p:txBody>
          <a:bodyPr>
            <a:normAutofit/>
          </a:bodyPr>
          <a:lstStyle/>
          <a:p>
            <a:pPr algn="just"/>
            <a:r>
              <a:rPr lang="pt-PT"/>
              <a:t>O poder obriga os prestadores de serviços a cooperar com a aplicação da lei ao:</a:t>
            </a:r>
          </a:p>
          <a:p>
            <a:pPr lvl="1" algn="just"/>
            <a:r>
              <a:rPr lang="pt-PT"/>
              <a:t>Preservar de forma acelerada os dados de tráfego armazenados de comunicações passadas </a:t>
            </a:r>
          </a:p>
          <a:p>
            <a:pPr lvl="1" algn="just"/>
            <a:r>
              <a:rPr lang="pt-PT"/>
              <a:t>Divulgar parcialmente dados de tráfego para identificar outros prestadores de serviços envolvidos na transmissão de comunicações específicas </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25</a:t>
            </a:fld>
            <a:endParaRPr lang="en-US"/>
          </a:p>
        </p:txBody>
      </p:sp>
    </p:spTree>
    <p:extLst>
      <p:ext uri="{BB962C8B-B14F-4D97-AF65-F5344CB8AC3E}">
        <p14:creationId xmlns:p14="http://schemas.microsoft.com/office/powerpoint/2010/main" val="41919942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Solicitar aos prestadores de serviços que divulguem dados parciais de tráfego</a:t>
            </a:r>
          </a:p>
        </p:txBody>
      </p:sp>
      <p:sp>
        <p:nvSpPr>
          <p:cNvPr id="3" name="Content Placeholder 2"/>
          <p:cNvSpPr>
            <a:spLocks noGrp="1"/>
          </p:cNvSpPr>
          <p:nvPr>
            <p:ph idx="1"/>
          </p:nvPr>
        </p:nvSpPr>
        <p:spPr>
          <a:xfrm>
            <a:off x="457200" y="2079321"/>
            <a:ext cx="8229600" cy="4046842"/>
          </a:xfrm>
        </p:spPr>
        <p:txBody>
          <a:bodyPr>
            <a:noAutofit/>
          </a:bodyPr>
          <a:lstStyle/>
          <a:p>
            <a:pPr algn="just"/>
            <a:r>
              <a:rPr lang="pt-PT" sz="2600" b="1" u="sng" dirty="0"/>
              <a:t>A encomenda única</a:t>
            </a:r>
            <a:r>
              <a:rPr lang="pt-PT" sz="2600" dirty="0"/>
              <a:t> pode vincular </a:t>
            </a:r>
            <a:r>
              <a:rPr lang="pt-PT" sz="2600" b="1" u="sng" dirty="0"/>
              <a:t>diferentes prestadores de serviços </a:t>
            </a:r>
            <a:r>
              <a:rPr lang="pt-PT" sz="2600" dirty="0"/>
              <a:t>envolvidos na transmissão de uma comunicação, </a:t>
            </a:r>
            <a:r>
              <a:rPr lang="pt-PT" sz="2600" b="1" u="sng" dirty="0"/>
              <a:t>mesmo que não sejam identificados no momento da ordem</a:t>
            </a:r>
          </a:p>
          <a:p>
            <a:pPr algn="just"/>
            <a:r>
              <a:rPr lang="pt-PT" sz="2600" dirty="0"/>
              <a:t>A ordem pode ser </a:t>
            </a:r>
            <a:r>
              <a:rPr lang="pt-PT" sz="2600" b="1" u="sng" dirty="0"/>
              <a:t>veiculada sequencialmente em prestadores de serviços,</a:t>
            </a:r>
            <a:r>
              <a:rPr lang="pt-PT" sz="2600" b="1" dirty="0"/>
              <a:t> </a:t>
            </a:r>
            <a:r>
              <a:rPr lang="pt-PT" sz="2600" dirty="0"/>
              <a:t>à medida que são identificados</a:t>
            </a:r>
          </a:p>
          <a:p>
            <a:pPr algn="just"/>
            <a:r>
              <a:rPr lang="pt-PT" sz="2600" dirty="0"/>
              <a:t>A ordem pode exigir que cada prestador de serviços privado </a:t>
            </a:r>
            <a:r>
              <a:rPr lang="pt-PT" sz="2600" b="1" u="sng" dirty="0"/>
              <a:t>divulgue quantidades suficientes de informações para identificar outros prestadores de serviços</a:t>
            </a:r>
            <a:r>
              <a:rPr lang="pt-PT" sz="2600" dirty="0"/>
              <a:t> envolvidos</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26</a:t>
            </a:fld>
            <a:endParaRPr lang="en-US"/>
          </a:p>
        </p:txBody>
      </p:sp>
    </p:spTree>
    <p:extLst>
      <p:ext uri="{BB962C8B-B14F-4D97-AF65-F5344CB8AC3E}">
        <p14:creationId xmlns:p14="http://schemas.microsoft.com/office/powerpoint/2010/main" val="1770198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pt-PT" sz="3400" b="1"/>
              <a:t>Ordens de produção</a:t>
            </a:r>
          </a:p>
        </p:txBody>
      </p:sp>
      <p:sp>
        <p:nvSpPr>
          <p:cNvPr id="3" name="Content Placeholder 2"/>
          <p:cNvSpPr>
            <a:spLocks noGrp="1"/>
          </p:cNvSpPr>
          <p:nvPr>
            <p:ph idx="1"/>
          </p:nvPr>
        </p:nvSpPr>
        <p:spPr>
          <a:xfrm>
            <a:off x="457200" y="1164920"/>
            <a:ext cx="8229600" cy="5191429"/>
          </a:xfrm>
        </p:spPr>
        <p:txBody>
          <a:bodyPr>
            <a:normAutofit/>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27</a:t>
            </a:fld>
            <a:endParaRPr lang="en-US"/>
          </a:p>
        </p:txBody>
      </p:sp>
    </p:spTree>
    <p:extLst>
      <p:ext uri="{BB962C8B-B14F-4D97-AF65-F5344CB8AC3E}">
        <p14:creationId xmlns:p14="http://schemas.microsoft.com/office/powerpoint/2010/main" val="1436887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pt-PT" sz="3400" b="1"/>
              <a:t>Ordenar os prestadores de serviços produzam dados</a:t>
            </a:r>
          </a:p>
        </p:txBody>
      </p:sp>
      <p:sp>
        <p:nvSpPr>
          <p:cNvPr id="3" name="Content Placeholder 2"/>
          <p:cNvSpPr>
            <a:spLocks noGrp="1"/>
          </p:cNvSpPr>
          <p:nvPr>
            <p:ph idx="1"/>
          </p:nvPr>
        </p:nvSpPr>
        <p:spPr>
          <a:xfrm>
            <a:off x="457200" y="1578279"/>
            <a:ext cx="8229600" cy="4379608"/>
          </a:xfrm>
        </p:spPr>
        <p:txBody>
          <a:bodyPr>
            <a:normAutofit fontScale="85000" lnSpcReduction="10000"/>
          </a:bodyPr>
          <a:lstStyle/>
          <a:p>
            <a:pPr algn="just"/>
            <a:r>
              <a:rPr lang="pt-PT"/>
              <a:t>Menos intrusivo do que pesquisa e apreensão de dados</a:t>
            </a:r>
          </a:p>
          <a:p>
            <a:pPr algn="just"/>
            <a:endParaRPr lang="en-US" dirty="0"/>
          </a:p>
          <a:p>
            <a:pPr algn="just"/>
            <a:r>
              <a:rPr lang="pt-PT"/>
              <a:t>Menos oneroso do que pesquisa e apreensão de dados</a:t>
            </a:r>
          </a:p>
          <a:p>
            <a:pPr algn="just"/>
            <a:endParaRPr lang="en-US" dirty="0"/>
          </a:p>
          <a:p>
            <a:pPr algn="just"/>
            <a:r>
              <a:rPr lang="pt-PT"/>
              <a:t>Permite que a autoridade competente ordene a produção de dados que estejam em posse ou controlo de um prestador de serviços</a:t>
            </a:r>
          </a:p>
          <a:p>
            <a:pPr algn="just"/>
            <a:endParaRPr lang="en-US" dirty="0"/>
          </a:p>
          <a:p>
            <a:pPr algn="just"/>
            <a:r>
              <a:rPr lang="pt-PT"/>
              <a:t>Não cria obrigação geral de reter dados</a:t>
            </a:r>
          </a:p>
          <a:p>
            <a:pPr algn="just"/>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28</a:t>
            </a:fld>
            <a:endParaRPr lang="en-US"/>
          </a:p>
        </p:txBody>
      </p:sp>
    </p:spTree>
    <p:extLst>
      <p:ext uri="{BB962C8B-B14F-4D97-AF65-F5344CB8AC3E}">
        <p14:creationId xmlns:p14="http://schemas.microsoft.com/office/powerpoint/2010/main" val="1550917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pt-PT" sz="3400" b="1"/>
              <a:t>Ordenar os prestadores de serviços produzam dados</a:t>
            </a:r>
          </a:p>
        </p:txBody>
      </p:sp>
      <p:sp>
        <p:nvSpPr>
          <p:cNvPr id="3" name="Content Placeholder 2"/>
          <p:cNvSpPr>
            <a:spLocks noGrp="1"/>
          </p:cNvSpPr>
          <p:nvPr>
            <p:ph idx="1"/>
          </p:nvPr>
        </p:nvSpPr>
        <p:spPr>
          <a:xfrm>
            <a:off x="457200" y="1327759"/>
            <a:ext cx="8229600" cy="5047640"/>
          </a:xfrm>
        </p:spPr>
        <p:txBody>
          <a:bodyPr>
            <a:normAutofit fontScale="70000" lnSpcReduction="20000"/>
          </a:bodyPr>
          <a:lstStyle/>
          <a:p>
            <a:pPr algn="just">
              <a:lnSpc>
                <a:spcPct val="110000"/>
              </a:lnSpc>
              <a:spcBef>
                <a:spcPts val="600"/>
              </a:spcBef>
              <a:spcAft>
                <a:spcPts val="1200"/>
              </a:spcAft>
            </a:pPr>
            <a:r>
              <a:rPr lang="pt-PT"/>
              <a:t>A ordem pode estender-se a dados de conteúdo, dados de tráfego ou informações do subscritor</a:t>
            </a:r>
          </a:p>
          <a:p>
            <a:pPr algn="just">
              <a:lnSpc>
                <a:spcPct val="110000"/>
              </a:lnSpc>
              <a:spcBef>
                <a:spcPts val="600"/>
              </a:spcBef>
              <a:spcAft>
                <a:spcPts val="1200"/>
              </a:spcAft>
            </a:pPr>
            <a:r>
              <a:rPr lang="pt-PT"/>
              <a:t>A ordem só pode ser dirigida a pessoas ou prestadores de serviços que têm dados no seu controlo ou posse. </a:t>
            </a:r>
          </a:p>
          <a:p>
            <a:pPr algn="just">
              <a:lnSpc>
                <a:spcPct val="110000"/>
              </a:lnSpc>
              <a:spcBef>
                <a:spcPts val="600"/>
              </a:spcBef>
              <a:spcAft>
                <a:spcPts val="1200"/>
              </a:spcAft>
            </a:pPr>
            <a:r>
              <a:rPr lang="pt-PT"/>
              <a:t>A ordem deve especificar se o fornecedor de serviços privado é obrigado a manter a ordem confidencial </a:t>
            </a:r>
          </a:p>
          <a:p>
            <a:pPr algn="just">
              <a:lnSpc>
                <a:spcPct val="110000"/>
              </a:lnSpc>
              <a:spcBef>
                <a:spcPts val="600"/>
              </a:spcBef>
              <a:spcAft>
                <a:spcPts val="1200"/>
              </a:spcAft>
            </a:pPr>
            <a:r>
              <a:rPr lang="pt-PT"/>
              <a:t>A ordem deve especificar como o prestador de serviços deve produzir dados (ou seja, dispositivos de armazenamento/impressões, etc.)</a:t>
            </a:r>
          </a:p>
          <a:p>
            <a:pPr algn="just">
              <a:lnSpc>
                <a:spcPct val="110000"/>
              </a:lnSpc>
              <a:spcBef>
                <a:spcPts val="600"/>
              </a:spcBef>
              <a:spcAft>
                <a:spcPts val="1200"/>
              </a:spcAft>
            </a:pPr>
            <a:r>
              <a:rPr lang="pt-PT"/>
              <a:t>A ordem deve estar relacionada a informações específicas do subscritor (por exemplo, ordem de produção do endereço do cliente na disposição do nome do cliente)</a:t>
            </a:r>
          </a:p>
          <a:p>
            <a:pPr algn="just">
              <a:lnSpc>
                <a:spcPct val="110000"/>
              </a:lnSpc>
              <a:spcBef>
                <a:spcPts val="600"/>
              </a:spcBef>
              <a:spcAft>
                <a:spcPts val="1200"/>
              </a:spcAft>
            </a:pPr>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29</a:t>
            </a:fld>
            <a:endParaRPr lang="en-US"/>
          </a:p>
        </p:txBody>
      </p:sp>
    </p:spTree>
    <p:extLst>
      <p:ext uri="{BB962C8B-B14F-4D97-AF65-F5344CB8AC3E}">
        <p14:creationId xmlns:p14="http://schemas.microsoft.com/office/powerpoint/2010/main" val="818506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pt-PT" sz="3400" b="1"/>
              <a:t>Programa</a:t>
            </a:r>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pt-PT" sz="2000" b="1"/>
              <a:t>Parte Três - Acesso aos dados retidos pelos prestadores de serviços multinacionais</a:t>
            </a:r>
          </a:p>
          <a:p>
            <a:pPr lvl="1"/>
            <a:r>
              <a:rPr lang="pt-PT" sz="1800"/>
              <a:t>Cooperação obrigatória</a:t>
            </a:r>
          </a:p>
          <a:p>
            <a:pPr lvl="2"/>
            <a:r>
              <a:rPr lang="pt-PT" sz="1600"/>
              <a:t>Preservação acelerada de dados armazenados no computador</a:t>
            </a:r>
          </a:p>
          <a:p>
            <a:pPr lvl="2"/>
            <a:r>
              <a:rPr lang="pt-PT" sz="1600"/>
              <a:t>Divulgação acelerada de dados de tráfego armazenados</a:t>
            </a:r>
          </a:p>
          <a:p>
            <a:pPr lvl="2"/>
            <a:r>
              <a:rPr lang="pt-PT" sz="1600"/>
              <a:t>Assistência mútua em relação ao acesso de dados armazenados</a:t>
            </a:r>
          </a:p>
          <a:p>
            <a:pPr lvl="2"/>
            <a:r>
              <a:rPr lang="pt-PT" sz="1600"/>
              <a:t>Assistência mútua para a recolha de dados de tráfego em tempo real</a:t>
            </a:r>
          </a:p>
          <a:p>
            <a:pPr lvl="2"/>
            <a:r>
              <a:rPr lang="pt-PT" sz="1600"/>
              <a:t>Assistência mútua relacionada à interceção de dados de conteúdo</a:t>
            </a:r>
          </a:p>
          <a:p>
            <a:pPr lvl="1"/>
            <a:r>
              <a:rPr lang="pt-PT" sz="1800"/>
              <a:t>Cooperação voluntária com mandato legal</a:t>
            </a:r>
          </a:p>
          <a:p>
            <a:pPr lvl="2"/>
            <a:r>
              <a:rPr lang="pt-PT" sz="1600"/>
              <a:t>Ordem de produção</a:t>
            </a:r>
          </a:p>
          <a:p>
            <a:pPr lvl="2"/>
            <a:r>
              <a:rPr lang="pt-PT" sz="1600"/>
              <a:t>Acesso transfronteiriço a dados de computadores armazenados com consentimento ou quando disponíveis publicamente</a:t>
            </a:r>
          </a:p>
          <a:p>
            <a:pPr lvl="1"/>
            <a:r>
              <a:rPr lang="pt-PT" sz="1800"/>
              <a:t>Cooperação voluntária sem mandato legal</a:t>
            </a:r>
          </a:p>
          <a:p>
            <a:pPr lvl="2"/>
            <a:r>
              <a:rPr lang="pt-PT" sz="1600"/>
              <a:t>Cooperação direta com prestadores de serviços multinacionais</a:t>
            </a:r>
          </a:p>
          <a:p>
            <a:pPr lvl="1"/>
            <a:r>
              <a:rPr lang="pt-PT" sz="1800"/>
              <a:t>Acesso aos dados da nuvem </a:t>
            </a:r>
          </a:p>
          <a:p>
            <a:pPr lvl="1"/>
            <a:r>
              <a:rPr lang="pt-PT" sz="1800"/>
              <a:t>Considerações na cooperação direta com prestadores de serviços multinacionais</a:t>
            </a:r>
          </a:p>
          <a:p>
            <a:pPr>
              <a:buFont typeface="Arial"/>
              <a:buChar char="•"/>
            </a:pPr>
            <a:r>
              <a:rPr lang="pt-PT" sz="2000" b="1"/>
              <a:t>Parte quatro - estudos de caso</a:t>
            </a:r>
          </a:p>
          <a:p>
            <a:pPr>
              <a:buFont typeface="Arial"/>
              <a:buChar char="•"/>
            </a:pPr>
            <a:r>
              <a:rPr lang="pt-PT" sz="2000" b="1"/>
              <a:t>Parte Cinco - Resumo </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a:t>
            </a:fld>
            <a:endParaRPr lang="en-US"/>
          </a:p>
        </p:txBody>
      </p:sp>
    </p:spTree>
    <p:extLst>
      <p:ext uri="{BB962C8B-B14F-4D97-AF65-F5344CB8AC3E}">
        <p14:creationId xmlns:p14="http://schemas.microsoft.com/office/powerpoint/2010/main" val="7507254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pt-PT" sz="3400" b="1"/>
              <a:t>Recolha em tempo real de dados de tráfego</a:t>
            </a:r>
          </a:p>
        </p:txBody>
      </p:sp>
      <p:sp>
        <p:nvSpPr>
          <p:cNvPr id="3" name="Content Placeholder 2"/>
          <p:cNvSpPr>
            <a:spLocks noGrp="1"/>
          </p:cNvSpPr>
          <p:nvPr>
            <p:ph idx="1"/>
          </p:nvPr>
        </p:nvSpPr>
        <p:spPr>
          <a:xfrm>
            <a:off x="457200" y="1417638"/>
            <a:ext cx="8229600" cy="4627562"/>
          </a:xfrm>
        </p:spPr>
        <p:txBody>
          <a:bodyPr>
            <a:normAutofit/>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30</a:t>
            </a:fld>
            <a:endParaRPr lang="en-US"/>
          </a:p>
        </p:txBody>
      </p:sp>
    </p:spTree>
    <p:extLst>
      <p:ext uri="{BB962C8B-B14F-4D97-AF65-F5344CB8AC3E}">
        <p14:creationId xmlns:p14="http://schemas.microsoft.com/office/powerpoint/2010/main" val="245351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pt-PT" sz="3400" b="1"/>
              <a:t>Ordenar aos prestadores de serviços que recolham dados de tráfego em tempo real</a:t>
            </a:r>
            <a:br>
              <a:rPr lang="pt-PT" sz="3400" b="1"/>
            </a:br>
            <a:endParaRPr lang="pt-PT" sz="3400" b="1"/>
          </a:p>
        </p:txBody>
      </p:sp>
      <p:sp>
        <p:nvSpPr>
          <p:cNvPr id="3" name="Content Placeholder 2"/>
          <p:cNvSpPr>
            <a:spLocks noGrp="1"/>
          </p:cNvSpPr>
          <p:nvPr>
            <p:ph idx="1"/>
          </p:nvPr>
        </p:nvSpPr>
        <p:spPr>
          <a:xfrm>
            <a:off x="457200" y="1954060"/>
            <a:ext cx="8229600" cy="4091140"/>
          </a:xfrm>
        </p:spPr>
        <p:txBody>
          <a:bodyPr>
            <a:normAutofit/>
          </a:bodyPr>
          <a:lstStyle/>
          <a:p>
            <a:pPr algn="just">
              <a:spcBef>
                <a:spcPts val="600"/>
              </a:spcBef>
              <a:spcAft>
                <a:spcPts val="1200"/>
              </a:spcAft>
            </a:pPr>
            <a:r>
              <a:rPr lang="pt-PT"/>
              <a:t>Pode ser ordenado aos prestadores de serviços que recolham dados de tráfego no momento da comunicação (em tempo real)</a:t>
            </a:r>
          </a:p>
          <a:p>
            <a:pPr algn="just">
              <a:spcBef>
                <a:spcPts val="600"/>
              </a:spcBef>
              <a:spcAft>
                <a:spcPts val="1200"/>
              </a:spcAft>
            </a:pPr>
            <a:r>
              <a:rPr lang="pt-PT"/>
              <a:t>Menos invasivo que a interceção de dados de conteúdo</a:t>
            </a:r>
          </a:p>
          <a:p>
            <a:pPr algn="just">
              <a:spcBef>
                <a:spcPts val="600"/>
              </a:spcBef>
              <a:spcAft>
                <a:spcPts val="1200"/>
              </a:spcAft>
            </a:pPr>
            <a:r>
              <a:rPr lang="pt-PT"/>
              <a:t>O poder pode ser restringido, pela lei nacional, a certos tipos de ofensas</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31</a:t>
            </a:fld>
            <a:endParaRPr lang="en-US"/>
          </a:p>
        </p:txBody>
      </p:sp>
    </p:spTree>
    <p:extLst>
      <p:ext uri="{BB962C8B-B14F-4D97-AF65-F5344CB8AC3E}">
        <p14:creationId xmlns:p14="http://schemas.microsoft.com/office/powerpoint/2010/main" val="10576604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r>
              <a:rPr lang="pt-PT" sz="3400" b="1"/>
              <a:t>Ordenar aos prestadores de serviços que recolham dados de tráfego em tempo real</a:t>
            </a:r>
          </a:p>
        </p:txBody>
      </p:sp>
      <p:sp>
        <p:nvSpPr>
          <p:cNvPr id="3" name="Content Placeholder 2"/>
          <p:cNvSpPr>
            <a:spLocks noGrp="1"/>
          </p:cNvSpPr>
          <p:nvPr>
            <p:ph idx="1"/>
          </p:nvPr>
        </p:nvSpPr>
        <p:spPr>
          <a:xfrm>
            <a:off x="482600" y="1816274"/>
            <a:ext cx="8229600" cy="4421688"/>
          </a:xfrm>
        </p:spPr>
        <p:txBody>
          <a:bodyPr>
            <a:normAutofit/>
          </a:bodyPr>
          <a:lstStyle/>
          <a:p>
            <a:pPr algn="just">
              <a:spcBef>
                <a:spcPts val="600"/>
              </a:spcBef>
              <a:spcAft>
                <a:spcPts val="1200"/>
              </a:spcAft>
            </a:pPr>
            <a:r>
              <a:rPr lang="pt-PT" sz="2800"/>
              <a:t>A ordem deve estar relacionada a dados de tráfego associados a comunicações específicas</a:t>
            </a:r>
          </a:p>
          <a:p>
            <a:pPr algn="just">
              <a:spcBef>
                <a:spcPts val="600"/>
              </a:spcBef>
              <a:spcAft>
                <a:spcPts val="1200"/>
              </a:spcAft>
            </a:pPr>
            <a:r>
              <a:rPr lang="pt-PT" sz="2800"/>
              <a:t>A ordem pode obrigar o prestador de serviços a recolher/registar ou auxiliar as autoridades a recolher/registar tais dados</a:t>
            </a:r>
          </a:p>
          <a:p>
            <a:pPr algn="just">
              <a:spcBef>
                <a:spcPts val="600"/>
              </a:spcBef>
              <a:spcAft>
                <a:spcPts val="1200"/>
              </a:spcAft>
            </a:pPr>
            <a:r>
              <a:rPr lang="pt-PT" sz="2800"/>
              <a:t>A ordem não deve ir além das capacidades técnicas dos prestadores de serviços </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32</a:t>
            </a:fld>
            <a:endParaRPr lang="en-US"/>
          </a:p>
        </p:txBody>
      </p:sp>
    </p:spTree>
    <p:extLst>
      <p:ext uri="{BB962C8B-B14F-4D97-AF65-F5344CB8AC3E}">
        <p14:creationId xmlns:p14="http://schemas.microsoft.com/office/powerpoint/2010/main" val="410092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pt-PT" sz="3400" b="1"/>
              <a:t>Ordenar aos prestadores de serviços que recolham dados de tráfego em tempo real</a:t>
            </a:r>
          </a:p>
        </p:txBody>
      </p:sp>
      <p:sp>
        <p:nvSpPr>
          <p:cNvPr id="3" name="Content Placeholder 2"/>
          <p:cNvSpPr>
            <a:spLocks noGrp="1"/>
          </p:cNvSpPr>
          <p:nvPr>
            <p:ph idx="1"/>
          </p:nvPr>
        </p:nvSpPr>
        <p:spPr>
          <a:xfrm>
            <a:off x="482600" y="1665962"/>
            <a:ext cx="8229600" cy="4690388"/>
          </a:xfrm>
        </p:spPr>
        <p:txBody>
          <a:bodyPr>
            <a:noAutofit/>
          </a:bodyPr>
          <a:lstStyle/>
          <a:p>
            <a:pPr algn="just">
              <a:lnSpc>
                <a:spcPct val="110000"/>
              </a:lnSpc>
              <a:spcBef>
                <a:spcPts val="600"/>
              </a:spcBef>
              <a:spcAft>
                <a:spcPts val="1200"/>
              </a:spcAft>
            </a:pPr>
            <a:r>
              <a:rPr lang="pt-PT" sz="2400" dirty="0"/>
              <a:t>A ordem pode estender-se a prestadores de serviços com sedes fora do território se eles tiverem infraestrutura dentro do território capaz de recolher dados</a:t>
            </a:r>
          </a:p>
          <a:p>
            <a:pPr algn="just">
              <a:lnSpc>
                <a:spcPct val="110000"/>
              </a:lnSpc>
              <a:spcBef>
                <a:spcPts val="600"/>
              </a:spcBef>
              <a:spcAft>
                <a:spcPts val="1200"/>
              </a:spcAft>
            </a:pPr>
            <a:r>
              <a:rPr lang="pt-PT" sz="2400" dirty="0"/>
              <a:t>A ordem deve exigir que os prestadores de serviços (incluindo os seus funcionários) mantenham sigilo </a:t>
            </a:r>
          </a:p>
          <a:p>
            <a:pPr algn="just">
              <a:lnSpc>
                <a:spcPct val="110000"/>
              </a:lnSpc>
              <a:spcBef>
                <a:spcPts val="600"/>
              </a:spcBef>
              <a:spcAft>
                <a:spcPts val="1200"/>
              </a:spcAft>
            </a:pPr>
            <a:r>
              <a:rPr lang="pt-PT" sz="2400" dirty="0"/>
              <a:t>A ordem deve especificar que os prestadores de serviços sejam dispensados das suas obrigações (se tiver) de notificar os subscritores sobre a execução de medidas para recolha em tempo real de dados de tráfego.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33</a:t>
            </a:fld>
            <a:endParaRPr lang="en-US"/>
          </a:p>
        </p:txBody>
      </p:sp>
    </p:spTree>
    <p:extLst>
      <p:ext uri="{BB962C8B-B14F-4D97-AF65-F5344CB8AC3E}">
        <p14:creationId xmlns:p14="http://schemas.microsoft.com/office/powerpoint/2010/main" val="29451466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Interceção de dados de conteúdo</a:t>
            </a:r>
          </a:p>
        </p:txBody>
      </p:sp>
      <p:sp>
        <p:nvSpPr>
          <p:cNvPr id="3" name="Content Placeholder 2"/>
          <p:cNvSpPr>
            <a:spLocks noGrp="1"/>
          </p:cNvSpPr>
          <p:nvPr>
            <p:ph idx="1"/>
          </p:nvPr>
        </p:nvSpPr>
        <p:spPr>
          <a:xfrm>
            <a:off x="457200" y="1528176"/>
            <a:ext cx="8229600" cy="4584526"/>
          </a:xfrm>
        </p:spPr>
        <p:txBody>
          <a:bodyPr>
            <a:normAutofit/>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34</a:t>
            </a:fld>
            <a:endParaRPr lang="en-US"/>
          </a:p>
        </p:txBody>
      </p:sp>
    </p:spTree>
    <p:extLst>
      <p:ext uri="{BB962C8B-B14F-4D97-AF65-F5344CB8AC3E}">
        <p14:creationId xmlns:p14="http://schemas.microsoft.com/office/powerpoint/2010/main" val="2840298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Ordenar prestadores de serviços a intercetar dados de conteúdo</a:t>
            </a:r>
          </a:p>
        </p:txBody>
      </p:sp>
      <p:sp>
        <p:nvSpPr>
          <p:cNvPr id="3" name="Content Placeholder 2"/>
          <p:cNvSpPr>
            <a:spLocks noGrp="1"/>
          </p:cNvSpPr>
          <p:nvPr>
            <p:ph idx="1"/>
          </p:nvPr>
        </p:nvSpPr>
        <p:spPr>
          <a:xfrm>
            <a:off x="457200" y="1866378"/>
            <a:ext cx="8229600" cy="4259785"/>
          </a:xfrm>
        </p:spPr>
        <p:txBody>
          <a:bodyPr/>
          <a:lstStyle/>
          <a:p>
            <a:pPr algn="just"/>
            <a:r>
              <a:rPr lang="pt-PT"/>
              <a:t>Poder mais sensível à privacidade - tem, portanto, os mais altos níveis de salvaguardas </a:t>
            </a:r>
          </a:p>
          <a:p>
            <a:pPr algn="just"/>
            <a:endParaRPr lang="en-US" dirty="0"/>
          </a:p>
          <a:p>
            <a:pPr algn="just"/>
            <a:r>
              <a:rPr lang="pt-PT"/>
              <a:t>Assistência de prestadores de serviços privados geralmente necessários para intercetar dados de conteúdo</a:t>
            </a:r>
          </a:p>
          <a:p>
            <a:pPr algn="just"/>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35</a:t>
            </a:fld>
            <a:endParaRPr lang="en-US"/>
          </a:p>
        </p:txBody>
      </p:sp>
    </p:spTree>
    <p:extLst>
      <p:ext uri="{BB962C8B-B14F-4D97-AF65-F5344CB8AC3E}">
        <p14:creationId xmlns:p14="http://schemas.microsoft.com/office/powerpoint/2010/main" val="33520825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r>
              <a:rPr lang="pt-PT" sz="3400" b="1"/>
              <a:t>Ordenar prestadores de serviços a intercetar dados de conteúdo</a:t>
            </a:r>
          </a:p>
        </p:txBody>
      </p:sp>
      <p:sp>
        <p:nvSpPr>
          <p:cNvPr id="3" name="Content Placeholder 2"/>
          <p:cNvSpPr>
            <a:spLocks noGrp="1"/>
          </p:cNvSpPr>
          <p:nvPr>
            <p:ph idx="1"/>
          </p:nvPr>
        </p:nvSpPr>
        <p:spPr>
          <a:xfrm>
            <a:off x="482600" y="1640910"/>
            <a:ext cx="8229600" cy="4715440"/>
          </a:xfrm>
        </p:spPr>
        <p:txBody>
          <a:bodyPr>
            <a:normAutofit fontScale="92500" lnSpcReduction="10000"/>
          </a:bodyPr>
          <a:lstStyle/>
          <a:p>
            <a:pPr algn="just">
              <a:spcBef>
                <a:spcPts val="600"/>
              </a:spcBef>
              <a:spcAft>
                <a:spcPts val="1200"/>
              </a:spcAft>
            </a:pPr>
            <a:r>
              <a:rPr lang="pt-PT"/>
              <a:t>A ordem deve estar relacionada com os dados de conteúdo exigidos em relação a infrações graves</a:t>
            </a:r>
          </a:p>
          <a:p>
            <a:pPr algn="just">
              <a:spcBef>
                <a:spcPts val="600"/>
              </a:spcBef>
              <a:spcAft>
                <a:spcPts val="1200"/>
              </a:spcAft>
            </a:pPr>
            <a:r>
              <a:rPr lang="pt-PT"/>
              <a:t>A ordem pode obrigar o prestador de serviços a intercetar ou auxiliar as autoridades a intercetar tais dados</a:t>
            </a:r>
          </a:p>
          <a:p>
            <a:pPr algn="just">
              <a:spcBef>
                <a:spcPts val="600"/>
              </a:spcBef>
              <a:spcAft>
                <a:spcPts val="1200"/>
              </a:spcAft>
            </a:pPr>
            <a:r>
              <a:rPr lang="pt-PT"/>
              <a:t>A ordem não deve ir além das capacidades técnicas dos prestadores de serviços </a:t>
            </a:r>
          </a:p>
          <a:p>
            <a:pPr algn="just">
              <a:spcBef>
                <a:spcPts val="600"/>
              </a:spcBef>
              <a:spcAft>
                <a:spcPts val="1200"/>
              </a:spcAft>
            </a:pPr>
            <a:r>
              <a:rPr lang="pt-PT"/>
              <a:t>A ordem pode estender-se a prestadores de serviços com sedes fora do território.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36</a:t>
            </a:fld>
            <a:endParaRPr lang="en-US"/>
          </a:p>
        </p:txBody>
      </p:sp>
    </p:spTree>
    <p:extLst>
      <p:ext uri="{BB962C8B-B14F-4D97-AF65-F5344CB8AC3E}">
        <p14:creationId xmlns:p14="http://schemas.microsoft.com/office/powerpoint/2010/main" val="3871110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pt-PT" sz="3400" b="1"/>
              <a:t>Ordenar prestadores de serviços a intercetar dados de conteúdo</a:t>
            </a:r>
          </a:p>
        </p:txBody>
      </p:sp>
      <p:sp>
        <p:nvSpPr>
          <p:cNvPr id="3" name="Content Placeholder 2"/>
          <p:cNvSpPr>
            <a:spLocks noGrp="1"/>
          </p:cNvSpPr>
          <p:nvPr>
            <p:ph idx="1"/>
          </p:nvPr>
        </p:nvSpPr>
        <p:spPr>
          <a:xfrm>
            <a:off x="482600" y="1590805"/>
            <a:ext cx="8229600" cy="4765546"/>
          </a:xfrm>
        </p:spPr>
        <p:txBody>
          <a:bodyPr>
            <a:noAutofit/>
          </a:bodyPr>
          <a:lstStyle/>
          <a:p>
            <a:pPr algn="just">
              <a:spcBef>
                <a:spcPts val="600"/>
              </a:spcBef>
              <a:spcAft>
                <a:spcPts val="1200"/>
              </a:spcAft>
            </a:pPr>
            <a:r>
              <a:rPr lang="pt-PT" sz="2800" dirty="0"/>
              <a:t>A ordem pode estender-se a prestadores de serviços com sedes fora do território se eles tiverem infraestrutura dentro do território capaz de intercetar dados de conteúdo</a:t>
            </a:r>
          </a:p>
          <a:p>
            <a:pPr algn="just">
              <a:spcBef>
                <a:spcPts val="600"/>
              </a:spcBef>
              <a:spcAft>
                <a:spcPts val="1200"/>
              </a:spcAft>
            </a:pPr>
            <a:r>
              <a:rPr lang="pt-PT" sz="2800" dirty="0"/>
              <a:t>A ordem deve exigir que os prestadores de serviços (incluindo os seus funcionários) mantenham sigilo </a:t>
            </a:r>
          </a:p>
          <a:p>
            <a:pPr algn="just">
              <a:spcBef>
                <a:spcPts val="600"/>
              </a:spcBef>
              <a:spcAft>
                <a:spcPts val="1200"/>
              </a:spcAft>
            </a:pPr>
            <a:r>
              <a:rPr lang="pt-PT" sz="2800" dirty="0"/>
              <a:t>A ordem deve especificar que os prestadores de serviços sejam dispensados das suas obrigações (se tiver) de notificar os subscritores sobre a execução de medidas para interceção dados de conteúdo.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37</a:t>
            </a:fld>
            <a:endParaRPr lang="en-US"/>
          </a:p>
        </p:txBody>
      </p:sp>
    </p:spTree>
    <p:extLst>
      <p:ext uri="{BB962C8B-B14F-4D97-AF65-F5344CB8AC3E}">
        <p14:creationId xmlns:p14="http://schemas.microsoft.com/office/powerpoint/2010/main" val="129463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r>
              <a:rPr lang="pt-PT" sz="3400" b="1"/>
              <a:t>Cooperação Voluntária com Prestadores de Serviços</a:t>
            </a:r>
          </a:p>
        </p:txBody>
      </p:sp>
      <p:sp>
        <p:nvSpPr>
          <p:cNvPr id="3" name="Content Placeholder 2"/>
          <p:cNvSpPr>
            <a:spLocks noGrp="1"/>
          </p:cNvSpPr>
          <p:nvPr>
            <p:ph idx="1"/>
          </p:nvPr>
        </p:nvSpPr>
        <p:spPr>
          <a:xfrm>
            <a:off x="457200" y="1741118"/>
            <a:ext cx="8229600" cy="4385045"/>
          </a:xfrm>
        </p:spPr>
        <p:txBody>
          <a:bodyPr/>
          <a:lstStyle/>
          <a:p>
            <a:pPr marL="0" indent="0" algn="just">
              <a:buNone/>
            </a:pPr>
            <a:r>
              <a:rPr lang="pt-PT"/>
              <a:t>[o formador deve inserir detalhes de quaisquer MOUs ou acordos público-privados entre as autoridades policiais e prestadores de serviços do setor privado e outros membros da indústria, se houver]</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38</a:t>
            </a:fld>
            <a:endParaRPr lang="en-US"/>
          </a:p>
        </p:txBody>
      </p:sp>
    </p:spTree>
    <p:extLst>
      <p:ext uri="{BB962C8B-B14F-4D97-AF65-F5344CB8AC3E}">
        <p14:creationId xmlns:p14="http://schemas.microsoft.com/office/powerpoint/2010/main" val="1643493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r>
              <a:rPr lang="pt-PT" sz="3400" b="1"/>
              <a:t>Acesso a dados em Nuvem Mantidos por Prestadores de Serviços Nacionais</a:t>
            </a:r>
          </a:p>
        </p:txBody>
      </p:sp>
      <p:sp>
        <p:nvSpPr>
          <p:cNvPr id="3" name="Content Placeholder 2"/>
          <p:cNvSpPr>
            <a:spLocks noGrp="1"/>
          </p:cNvSpPr>
          <p:nvPr>
            <p:ph idx="1"/>
          </p:nvPr>
        </p:nvSpPr>
        <p:spPr>
          <a:xfrm>
            <a:off x="457200" y="1929008"/>
            <a:ext cx="8229600" cy="4197155"/>
          </a:xfrm>
        </p:spPr>
        <p:txBody>
          <a:bodyPr/>
          <a:lstStyle/>
          <a:p>
            <a:pPr algn="just"/>
            <a:r>
              <a:rPr lang="pt-PT"/>
              <a:t>As autoridades policiais e os juízes podem utilizar poderes internos para </a:t>
            </a:r>
            <a:r>
              <a:rPr lang="pt-PT" b="1" u="sng"/>
              <a:t>dados de nuvem</a:t>
            </a:r>
            <a:r>
              <a:rPr lang="pt-PT"/>
              <a:t> mantidos por prestadores de serviços nacionais dentro da jurisdição de seu território.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39</a:t>
            </a:fld>
            <a:endParaRPr lang="en-US"/>
          </a:p>
        </p:txBody>
      </p:sp>
    </p:spTree>
    <p:extLst>
      <p:ext uri="{BB962C8B-B14F-4D97-AF65-F5344CB8AC3E}">
        <p14:creationId xmlns:p14="http://schemas.microsoft.com/office/powerpoint/2010/main" val="677843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lnSpcReduction="10000"/>
          </a:bodyPr>
          <a:lstStyle/>
          <a:p>
            <a:pPr algn="just">
              <a:spcBef>
                <a:spcPts val="600"/>
              </a:spcBef>
              <a:spcAft>
                <a:spcPts val="1200"/>
              </a:spcAft>
              <a:buNone/>
            </a:pPr>
            <a:r>
              <a:rPr lang="pt-PT" sz="2800"/>
              <a:t>No final desta sessão, os participantes serão capazes de:</a:t>
            </a:r>
          </a:p>
          <a:p>
            <a:pPr algn="just">
              <a:spcBef>
                <a:spcPts val="600"/>
              </a:spcBef>
              <a:spcAft>
                <a:spcPts val="1200"/>
              </a:spcAft>
            </a:pPr>
            <a:r>
              <a:rPr lang="pt-PT" sz="2800"/>
              <a:t>Reconhecer que a cooperação com o setor privado é essencial para questões de combate ao cibercrime</a:t>
            </a:r>
          </a:p>
          <a:p>
            <a:pPr algn="just">
              <a:spcBef>
                <a:spcPts val="600"/>
              </a:spcBef>
              <a:spcAft>
                <a:spcPts val="1200"/>
              </a:spcAft>
            </a:pPr>
            <a:r>
              <a:rPr lang="pt-PT" sz="2800"/>
              <a:t>Identificar os níveis de cooperação com a indústria interna (cooperação compulsiva e voluntária) </a:t>
            </a:r>
          </a:p>
          <a:p>
            <a:pPr algn="just">
              <a:spcBef>
                <a:spcPts val="600"/>
              </a:spcBef>
              <a:spcAft>
                <a:spcPts val="1200"/>
              </a:spcAft>
            </a:pPr>
            <a:r>
              <a:rPr lang="pt-PT" sz="2800"/>
              <a:t>Identificar as várias ferramentas na legislação nacional que permite a cooperação obrigatória entre as agências da lei e a indústria interna</a:t>
            </a:r>
          </a:p>
          <a:p>
            <a:pPr algn="just">
              <a:spcBef>
                <a:spcPts val="600"/>
              </a:spcBef>
              <a:spcAft>
                <a:spcPts val="1200"/>
              </a:spcAft>
            </a:pPr>
            <a:r>
              <a:rPr lang="pt-PT" sz="2800"/>
              <a:t>Reconhecer os desafios que os dados na nuvem possuem relativamente à realização de investigações de cibercrimes </a:t>
            </a:r>
          </a:p>
        </p:txBody>
      </p:sp>
      <p:sp>
        <p:nvSpPr>
          <p:cNvPr id="4" name="Title 1"/>
          <p:cNvSpPr>
            <a:spLocks noGrp="1"/>
          </p:cNvSpPr>
          <p:nvPr>
            <p:ph type="title"/>
          </p:nvPr>
        </p:nvSpPr>
        <p:spPr>
          <a:xfrm>
            <a:off x="457200" y="146050"/>
            <a:ext cx="8229600" cy="773266"/>
          </a:xfrm>
        </p:spPr>
        <p:txBody>
          <a:bodyPr/>
          <a:lstStyle/>
          <a:p>
            <a:r>
              <a:rPr lang="pt-PT" b="1"/>
              <a:t>Objetivos da sessão</a:t>
            </a:r>
          </a:p>
        </p:txBody>
      </p:sp>
      <p:sp>
        <p:nvSpPr>
          <p:cNvPr id="5" name="Slide Number Placeholder 4"/>
          <p:cNvSpPr>
            <a:spLocks noGrp="1"/>
          </p:cNvSpPr>
          <p:nvPr>
            <p:ph type="sldNum" sz="quarter" idx="12"/>
          </p:nvPr>
        </p:nvSpPr>
        <p:spPr/>
        <p:txBody>
          <a:bodyPr/>
          <a:lstStyle/>
          <a:p>
            <a:fld id="{CBD56858-EB0B-D04D-B23C-7A827FD60C9F}" type="slidenum">
              <a:rPr lang="en-US" smtClean="0"/>
              <a:pPr/>
              <a:t>4</a:t>
            </a:fld>
            <a:endParaRPr lang="en-US"/>
          </a:p>
        </p:txBody>
      </p:sp>
    </p:spTree>
    <p:extLst>
      <p:ext uri="{BB962C8B-B14F-4D97-AF65-F5344CB8AC3E}">
        <p14:creationId xmlns:p14="http://schemas.microsoft.com/office/powerpoint/2010/main" val="8870153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pt-PT" sz="5400"/>
              <a:t>Perguntas</a:t>
            </a:r>
          </a:p>
        </p:txBody>
      </p:sp>
      <p:sp>
        <p:nvSpPr>
          <p:cNvPr id="5" name="Slide Number Placeholder 4"/>
          <p:cNvSpPr>
            <a:spLocks noGrp="1"/>
          </p:cNvSpPr>
          <p:nvPr>
            <p:ph type="sldNum" sz="quarter" idx="12"/>
          </p:nvPr>
        </p:nvSpPr>
        <p:spPr/>
        <p:txBody>
          <a:bodyPr/>
          <a:lstStyle/>
          <a:p>
            <a:fld id="{CBD56858-EB0B-D04D-B23C-7A827FD60C9F}" type="slidenum">
              <a:rPr lang="en-US" smtClean="0"/>
              <a:pPr/>
              <a:t>40</a:t>
            </a:fld>
            <a:endParaRPr lang="en-US"/>
          </a:p>
        </p:txBody>
      </p:sp>
    </p:spTree>
    <p:extLst>
      <p:ext uri="{BB962C8B-B14F-4D97-AF65-F5344CB8AC3E}">
        <p14:creationId xmlns:p14="http://schemas.microsoft.com/office/powerpoint/2010/main" val="23208063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r>
              <a:rPr lang="pt-PT" b="1"/>
              <a:t>Parte Três</a:t>
            </a:r>
            <a:br>
              <a:rPr lang="pt-PT" b="1"/>
            </a:br>
            <a:r>
              <a:rPr lang="pt-PT" b="1"/>
              <a:t>Acesso a dados retidos por prestadores de serviços estrangeiros</a:t>
            </a:r>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41</a:t>
            </a:fld>
            <a:endParaRPr lang="en-US"/>
          </a:p>
        </p:txBody>
      </p:sp>
    </p:spTree>
    <p:extLst>
      <p:ext uri="{BB962C8B-B14F-4D97-AF65-F5344CB8AC3E}">
        <p14:creationId xmlns:p14="http://schemas.microsoft.com/office/powerpoint/2010/main" val="4849096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Introdução</a:t>
            </a:r>
          </a:p>
        </p:txBody>
      </p:sp>
      <p:sp>
        <p:nvSpPr>
          <p:cNvPr id="3" name="Content Placeholder 2"/>
          <p:cNvSpPr>
            <a:spLocks noGrp="1"/>
          </p:cNvSpPr>
          <p:nvPr>
            <p:ph idx="1"/>
          </p:nvPr>
        </p:nvSpPr>
        <p:spPr/>
        <p:txBody>
          <a:bodyPr/>
          <a:lstStyle/>
          <a:p>
            <a:pPr algn="just"/>
            <a:r>
              <a:rPr lang="pt-PT"/>
              <a:t>Desafios na construção de uma jurisdição de longo alcance/extraterritorial em vista das normas existentes de direito internacional</a:t>
            </a:r>
          </a:p>
          <a:p>
            <a:pPr algn="just"/>
            <a:endParaRPr lang="en-US" dirty="0"/>
          </a:p>
          <a:p>
            <a:pPr algn="just"/>
            <a:r>
              <a:rPr lang="pt-PT"/>
              <a:t>Existem três níveis possíveis de cooperação entre as autoridades policiais e os prestadores de serviços estrangeiros.</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42</a:t>
            </a:fld>
            <a:endParaRPr lang="en-US"/>
          </a:p>
        </p:txBody>
      </p:sp>
    </p:spTree>
    <p:extLst>
      <p:ext uri="{BB962C8B-B14F-4D97-AF65-F5344CB8AC3E}">
        <p14:creationId xmlns:p14="http://schemas.microsoft.com/office/powerpoint/2010/main" val="9378442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Níveis de Cooperação</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43</a:t>
            </a:fld>
            <a:endParaRPr lang="en-US"/>
          </a:p>
        </p:txBody>
      </p:sp>
    </p:spTree>
    <p:extLst>
      <p:ext uri="{BB962C8B-B14F-4D97-AF65-F5344CB8AC3E}">
        <p14:creationId xmlns:p14="http://schemas.microsoft.com/office/powerpoint/2010/main" val="31230437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r>
              <a:rPr lang="pt-PT" sz="3400" b="1"/>
              <a:t>Cooperação obrigatória</a:t>
            </a:r>
          </a:p>
        </p:txBody>
      </p:sp>
      <p:sp>
        <p:nvSpPr>
          <p:cNvPr id="3" name="Content Placeholder 2"/>
          <p:cNvSpPr>
            <a:spLocks noGrp="1"/>
          </p:cNvSpPr>
          <p:nvPr>
            <p:ph idx="1"/>
          </p:nvPr>
        </p:nvSpPr>
        <p:spPr/>
        <p:txBody>
          <a:bodyPr>
            <a:normAutofit fontScale="92500" lnSpcReduction="20000"/>
          </a:bodyPr>
          <a:lstStyle/>
          <a:p>
            <a:pPr algn="just"/>
            <a:r>
              <a:rPr lang="pt-PT"/>
              <a:t>Assistência legal mútua através de autoridades governamentais (artigos 23 a 35 da Convenção de Budapeste para a cooperação com as Partes)</a:t>
            </a:r>
          </a:p>
          <a:p>
            <a:pPr algn="just"/>
            <a:endParaRPr lang="en-US" dirty="0"/>
          </a:p>
          <a:p>
            <a:pPr algn="just"/>
            <a:r>
              <a:rPr lang="pt-PT"/>
              <a:t>Partes a fazer cumprir os pedidos de MLA através das suas próprias medidas internas </a:t>
            </a:r>
          </a:p>
          <a:p>
            <a:pPr algn="just"/>
            <a:endParaRPr lang="en-US" dirty="0"/>
          </a:p>
          <a:p>
            <a:pPr algn="just"/>
            <a:r>
              <a:rPr lang="pt-PT"/>
              <a:t>Emissão de ordem de produção para o prestador de serviços que oferece serviços no território para informações especificadas do subscritor </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44</a:t>
            </a:fld>
            <a:endParaRPr lang="en-US"/>
          </a:p>
        </p:txBody>
      </p:sp>
    </p:spTree>
    <p:extLst>
      <p:ext uri="{BB962C8B-B14F-4D97-AF65-F5344CB8AC3E}">
        <p14:creationId xmlns:p14="http://schemas.microsoft.com/office/powerpoint/2010/main" val="6328983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r>
              <a:rPr lang="pt-PT" sz="3400" b="1"/>
              <a:t>Ordens de produção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45</a:t>
            </a:fld>
            <a:endParaRPr lang="en-US"/>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spTree>
    <p:extLst>
      <p:ext uri="{BB962C8B-B14F-4D97-AF65-F5344CB8AC3E}">
        <p14:creationId xmlns:p14="http://schemas.microsoft.com/office/powerpoint/2010/main" val="19073369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Preservação acelerada de dados armazenados no computador</a:t>
            </a:r>
          </a:p>
        </p:txBody>
      </p:sp>
      <p:sp>
        <p:nvSpPr>
          <p:cNvPr id="3" name="Content Placeholder 2"/>
          <p:cNvSpPr>
            <a:spLocks noGrp="1"/>
          </p:cNvSpPr>
          <p:nvPr>
            <p:ph idx="1"/>
          </p:nvPr>
        </p:nvSpPr>
        <p:spPr/>
        <p:txBody>
          <a:bodyPr/>
          <a:lstStyle/>
          <a:p>
            <a:pPr marL="0" indent="0" algn="just">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46</a:t>
            </a:fld>
            <a:endParaRPr lang="en-US"/>
          </a:p>
        </p:txBody>
      </p:sp>
    </p:spTree>
    <p:extLst>
      <p:ext uri="{BB962C8B-B14F-4D97-AF65-F5344CB8AC3E}">
        <p14:creationId xmlns:p14="http://schemas.microsoft.com/office/powerpoint/2010/main" val="36644539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Solicitar aos prestadores de serviços multinacionais que preservem dados de forma acelerada</a:t>
            </a:r>
          </a:p>
        </p:txBody>
      </p:sp>
      <p:sp>
        <p:nvSpPr>
          <p:cNvPr id="3" name="Content Placeholder 2"/>
          <p:cNvSpPr>
            <a:spLocks noGrp="1"/>
          </p:cNvSpPr>
          <p:nvPr>
            <p:ph idx="1"/>
          </p:nvPr>
        </p:nvSpPr>
        <p:spPr>
          <a:xfrm>
            <a:off x="457200" y="1966586"/>
            <a:ext cx="8229600" cy="4159577"/>
          </a:xfrm>
        </p:spPr>
        <p:txBody>
          <a:bodyPr>
            <a:normAutofit fontScale="92500" lnSpcReduction="20000"/>
          </a:bodyPr>
          <a:lstStyle/>
          <a:p>
            <a:r>
              <a:rPr lang="pt-PT"/>
              <a:t>Especificar:	</a:t>
            </a:r>
          </a:p>
          <a:p>
            <a:pPr lvl="1"/>
            <a:r>
              <a:rPr lang="pt-PT"/>
              <a:t>Autoridade à procura de preservação</a:t>
            </a:r>
          </a:p>
          <a:p>
            <a:pPr lvl="1"/>
            <a:r>
              <a:rPr lang="pt-PT"/>
              <a:t>Ofensa que é objeto de investigação criminal</a:t>
            </a:r>
          </a:p>
          <a:p>
            <a:pPr lvl="1"/>
            <a:r>
              <a:rPr lang="pt-PT"/>
              <a:t>Breve resumo dos fatos do caso</a:t>
            </a:r>
          </a:p>
          <a:p>
            <a:pPr lvl="1"/>
            <a:r>
              <a:rPr lang="pt-PT"/>
              <a:t>Dados informáticos armazenados a serem preservados</a:t>
            </a:r>
          </a:p>
          <a:p>
            <a:pPr lvl="1"/>
            <a:r>
              <a:rPr lang="pt-PT"/>
              <a:t>Qualquer informação disponível sobre custódia de dados ou localização do sistema informático</a:t>
            </a:r>
          </a:p>
          <a:p>
            <a:pPr lvl="1"/>
            <a:r>
              <a:rPr lang="pt-PT"/>
              <a:t>Necessidade de preservação</a:t>
            </a:r>
          </a:p>
          <a:p>
            <a:pPr lvl="1"/>
            <a:r>
              <a:rPr lang="pt-PT"/>
              <a:t>Essa parte pretende enviar um pedido para o MLA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47</a:t>
            </a:fld>
            <a:endParaRPr lang="en-US"/>
          </a:p>
        </p:txBody>
      </p:sp>
    </p:spTree>
    <p:extLst>
      <p:ext uri="{BB962C8B-B14F-4D97-AF65-F5344CB8AC3E}">
        <p14:creationId xmlns:p14="http://schemas.microsoft.com/office/powerpoint/2010/main" val="1483717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Solicitar aos prestadores de serviços multinacionais que preservem dados de forma acelerada</a:t>
            </a:r>
          </a:p>
        </p:txBody>
      </p:sp>
      <p:sp>
        <p:nvSpPr>
          <p:cNvPr id="3" name="Content Placeholder 2"/>
          <p:cNvSpPr>
            <a:spLocks noGrp="1"/>
          </p:cNvSpPr>
          <p:nvPr>
            <p:ph idx="1"/>
          </p:nvPr>
        </p:nvSpPr>
        <p:spPr>
          <a:xfrm>
            <a:off x="457200" y="1866378"/>
            <a:ext cx="8229600" cy="4259785"/>
          </a:xfrm>
        </p:spPr>
        <p:txBody>
          <a:bodyPr>
            <a:normAutofit fontScale="92500" lnSpcReduction="20000"/>
          </a:bodyPr>
          <a:lstStyle/>
          <a:p>
            <a:r>
              <a:rPr lang="pt-PT"/>
              <a:t>Motivo de recusa:</a:t>
            </a:r>
          </a:p>
          <a:p>
            <a:pPr lvl="1" algn="just"/>
            <a:r>
              <a:rPr lang="pt-PT" b="1" u="sng"/>
              <a:t>Criminalidade dupla apenas se a</a:t>
            </a:r>
            <a:r>
              <a:rPr lang="pt-PT"/>
              <a:t> parte exigir criminalidade dupla como condição para responder a outros pedidos de assistência jurídica mútua e acreditar que essa condição não será cumprida</a:t>
            </a:r>
          </a:p>
          <a:p>
            <a:pPr lvl="1" algn="just"/>
            <a:r>
              <a:rPr lang="pt-PT"/>
              <a:t>Pedido em relação a </a:t>
            </a:r>
            <a:r>
              <a:rPr lang="pt-PT" b="1" u="sng"/>
              <a:t>ofensa política</a:t>
            </a:r>
          </a:p>
          <a:p>
            <a:pPr lvl="1" algn="just"/>
            <a:r>
              <a:rPr lang="pt-PT"/>
              <a:t>A execução do pedido </a:t>
            </a:r>
            <a:r>
              <a:rPr lang="pt-PT" b="1" u="sng"/>
              <a:t>prejudicará a soberania</a:t>
            </a:r>
            <a:r>
              <a:rPr lang="pt-PT"/>
              <a:t>, a </a:t>
            </a:r>
            <a:r>
              <a:rPr lang="pt-PT" b="1" u="sng"/>
              <a:t>segurança</a:t>
            </a:r>
            <a:r>
              <a:rPr lang="pt-PT"/>
              <a:t>, a </a:t>
            </a:r>
            <a:r>
              <a:rPr lang="pt-PT" b="1" i="1" u="sng"/>
              <a:t>ordem pública</a:t>
            </a:r>
            <a:r>
              <a:rPr lang="pt-PT"/>
              <a:t> ou outros interesses essenciais</a:t>
            </a:r>
          </a:p>
          <a:p>
            <a:pPr lvl="1" algn="just"/>
            <a:endParaRPr lang="en-US" i="1" dirty="0"/>
          </a:p>
          <a:p>
            <a:pPr algn="just"/>
            <a:r>
              <a:rPr lang="pt-PT"/>
              <a:t>Período de preservação - </a:t>
            </a:r>
            <a:r>
              <a:rPr lang="pt-PT" b="1" u="sng"/>
              <a:t>pelo menos 60 dias</a:t>
            </a:r>
          </a:p>
          <a:p>
            <a:pPr lvl="1"/>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48</a:t>
            </a:fld>
            <a:endParaRPr lang="en-US"/>
          </a:p>
        </p:txBody>
      </p:sp>
    </p:spTree>
    <p:extLst>
      <p:ext uri="{BB962C8B-B14F-4D97-AF65-F5344CB8AC3E}">
        <p14:creationId xmlns:p14="http://schemas.microsoft.com/office/powerpoint/2010/main" val="10998447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pt-PT" sz="3400" b="1"/>
              <a:t>Divulgação acelerada de dados de tráfego preservados</a:t>
            </a:r>
          </a:p>
        </p:txBody>
      </p:sp>
      <p:sp>
        <p:nvSpPr>
          <p:cNvPr id="3" name="Content Placeholder 2"/>
          <p:cNvSpPr>
            <a:spLocks noGrp="1"/>
          </p:cNvSpPr>
          <p:nvPr>
            <p:ph idx="1"/>
          </p:nvPr>
        </p:nvSpPr>
        <p:spPr/>
        <p:txBody>
          <a:bodyPr/>
          <a:lstStyle/>
          <a:p>
            <a:pPr marL="0" indent="0">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49</a:t>
            </a:fld>
            <a:endParaRPr lang="en-US"/>
          </a:p>
        </p:txBody>
      </p:sp>
    </p:spTree>
    <p:extLst>
      <p:ext uri="{BB962C8B-B14F-4D97-AF65-F5344CB8AC3E}">
        <p14:creationId xmlns:p14="http://schemas.microsoft.com/office/powerpoint/2010/main" val="285817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pt-PT" sz="2000" dirty="0"/>
              <a:t>E para:</a:t>
            </a:r>
          </a:p>
          <a:p>
            <a:pPr algn="just">
              <a:spcBef>
                <a:spcPts val="600"/>
              </a:spcBef>
              <a:spcAft>
                <a:spcPts val="1200"/>
              </a:spcAft>
            </a:pPr>
            <a:r>
              <a:rPr lang="pt-PT" sz="2000" dirty="0"/>
              <a:t>Identificar os diferentes níveis em que a cooperação pode aplicar-se com a indústria estrangeira</a:t>
            </a:r>
          </a:p>
          <a:p>
            <a:pPr algn="just">
              <a:spcBef>
                <a:spcPts val="600"/>
              </a:spcBef>
              <a:spcAft>
                <a:spcPts val="1200"/>
              </a:spcAft>
            </a:pPr>
            <a:r>
              <a:rPr lang="pt-PT" sz="2000" dirty="0"/>
              <a:t>Explicar as barreiras que as agências de autoridades policiais relativamente ao acesso aos dados detido pelos fornecedores de serviços multinacionais </a:t>
            </a:r>
          </a:p>
          <a:p>
            <a:pPr algn="just">
              <a:spcBef>
                <a:spcPts val="600"/>
              </a:spcBef>
              <a:spcAft>
                <a:spcPts val="1200"/>
              </a:spcAft>
            </a:pPr>
            <a:r>
              <a:rPr lang="pt-PT" sz="2000" dirty="0"/>
              <a:t>Identificar que a cooperação pode ocorrer formalmente através dos governos ou informalmente pelos oficiais da autoridade diretamente com fornecedores de serviços multinacionais</a:t>
            </a:r>
          </a:p>
          <a:p>
            <a:pPr algn="just">
              <a:spcBef>
                <a:spcPts val="600"/>
              </a:spcBef>
              <a:spcAft>
                <a:spcPts val="1200"/>
              </a:spcAft>
            </a:pPr>
            <a:r>
              <a:rPr lang="pt-PT" sz="2000" dirty="0"/>
              <a:t>Discutir exemplos de cooperação com fornecedores de serviços multinacionais na obtenção do acesso aos dados</a:t>
            </a:r>
          </a:p>
          <a:p>
            <a:pPr algn="just">
              <a:spcBef>
                <a:spcPts val="600"/>
              </a:spcBef>
              <a:spcAft>
                <a:spcPts val="1200"/>
              </a:spcAft>
            </a:pPr>
            <a:r>
              <a:rPr lang="pt-PT" sz="2000" dirty="0"/>
              <a:t>Identificar os desafios enfrentados comummente relativamente à cooperação direta com fornecedores de serviços multinacionais </a:t>
            </a:r>
          </a:p>
        </p:txBody>
      </p:sp>
      <p:sp>
        <p:nvSpPr>
          <p:cNvPr id="4" name="Title 1"/>
          <p:cNvSpPr>
            <a:spLocks noGrp="1"/>
          </p:cNvSpPr>
          <p:nvPr>
            <p:ph type="title"/>
          </p:nvPr>
        </p:nvSpPr>
        <p:spPr>
          <a:xfrm>
            <a:off x="457200" y="146050"/>
            <a:ext cx="8229600" cy="773266"/>
          </a:xfrm>
        </p:spPr>
        <p:txBody>
          <a:bodyPr/>
          <a:lstStyle/>
          <a:p>
            <a:r>
              <a:rPr lang="pt-PT" b="1"/>
              <a:t>Objetivos da sessão</a:t>
            </a:r>
          </a:p>
        </p:txBody>
      </p:sp>
      <p:sp>
        <p:nvSpPr>
          <p:cNvPr id="5" name="Slide Number Placeholder 4"/>
          <p:cNvSpPr>
            <a:spLocks noGrp="1"/>
          </p:cNvSpPr>
          <p:nvPr>
            <p:ph type="sldNum" sz="quarter" idx="12"/>
          </p:nvPr>
        </p:nvSpPr>
        <p:spPr/>
        <p:txBody>
          <a:bodyPr/>
          <a:lstStyle/>
          <a:p>
            <a:fld id="{CBD56858-EB0B-D04D-B23C-7A827FD60C9F}"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pt-PT" sz="3400" b="1"/>
              <a:t>Solicitar aos prestadores de serviços multinacionais que divulguem dados de tráfego</a:t>
            </a:r>
          </a:p>
        </p:txBody>
      </p:sp>
      <p:sp>
        <p:nvSpPr>
          <p:cNvPr id="3" name="Content Placeholder 2"/>
          <p:cNvSpPr>
            <a:spLocks noGrp="1"/>
          </p:cNvSpPr>
          <p:nvPr>
            <p:ph idx="1"/>
          </p:nvPr>
        </p:nvSpPr>
        <p:spPr>
          <a:xfrm>
            <a:off x="457200" y="1979112"/>
            <a:ext cx="8229600" cy="4147051"/>
          </a:xfrm>
        </p:spPr>
        <p:txBody>
          <a:bodyPr>
            <a:normAutofit fontScale="92500" lnSpcReduction="20000"/>
          </a:bodyPr>
          <a:lstStyle/>
          <a:p>
            <a:pPr algn="just"/>
            <a:r>
              <a:rPr lang="pt-PT"/>
              <a:t>A divulgação de uma quantidade suficiente de dados de tráfego deve ser fornecida para identificar o prestador de serviços e o percurso de uma comunicação.</a:t>
            </a:r>
          </a:p>
          <a:p>
            <a:endParaRPr lang="en-US" dirty="0"/>
          </a:p>
          <a:p>
            <a:r>
              <a:rPr lang="pt-PT"/>
              <a:t>A divulgação pode ser retida se:</a:t>
            </a:r>
          </a:p>
          <a:p>
            <a:pPr lvl="1" algn="just"/>
            <a:r>
              <a:rPr lang="pt-PT"/>
              <a:t>Pedido em relação a </a:t>
            </a:r>
            <a:r>
              <a:rPr lang="pt-PT" b="1" u="sng"/>
              <a:t>ofensa política</a:t>
            </a:r>
          </a:p>
          <a:p>
            <a:pPr lvl="1" algn="just"/>
            <a:r>
              <a:rPr lang="pt-PT"/>
              <a:t>A execução do pedido </a:t>
            </a:r>
            <a:r>
              <a:rPr lang="pt-PT" b="1" u="sng"/>
              <a:t>prejudicará a soberania</a:t>
            </a:r>
            <a:r>
              <a:rPr lang="pt-PT"/>
              <a:t>, a </a:t>
            </a:r>
            <a:r>
              <a:rPr lang="pt-PT" b="1" u="sng"/>
              <a:t>segurança</a:t>
            </a:r>
            <a:r>
              <a:rPr lang="pt-PT"/>
              <a:t>, a </a:t>
            </a:r>
            <a:r>
              <a:rPr lang="pt-PT" b="1" i="1" u="sng"/>
              <a:t>ordem pública</a:t>
            </a:r>
            <a:r>
              <a:rPr lang="pt-PT"/>
              <a:t> ou outros interesses essenciais</a:t>
            </a:r>
          </a:p>
          <a:p>
            <a:pPr lvl="1"/>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50</a:t>
            </a:fld>
            <a:endParaRPr lang="en-US"/>
          </a:p>
        </p:txBody>
      </p:sp>
    </p:spTree>
    <p:extLst>
      <p:ext uri="{BB962C8B-B14F-4D97-AF65-F5344CB8AC3E}">
        <p14:creationId xmlns:p14="http://schemas.microsoft.com/office/powerpoint/2010/main" val="39419750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Assistência mútua em relação ao acesso de dados informáticos armazenados</a:t>
            </a:r>
          </a:p>
        </p:txBody>
      </p:sp>
      <p:sp>
        <p:nvSpPr>
          <p:cNvPr id="3" name="Content Placeholder 2"/>
          <p:cNvSpPr>
            <a:spLocks noGrp="1"/>
          </p:cNvSpPr>
          <p:nvPr>
            <p:ph idx="1"/>
          </p:nvPr>
        </p:nvSpPr>
        <p:spPr>
          <a:xfrm>
            <a:off x="457200" y="1866378"/>
            <a:ext cx="8229600" cy="4259785"/>
          </a:xfrm>
        </p:spPr>
        <p:txBody>
          <a:bodyPr/>
          <a:lstStyle/>
          <a:p>
            <a:pPr marL="0" indent="0">
              <a:buNone/>
            </a:pPr>
            <a:r>
              <a:rPr lang="pt-PT"/>
              <a:t>[o formador deve inserir a disposição correspondente na lei nacional]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51</a:t>
            </a:fld>
            <a:endParaRPr lang="en-US"/>
          </a:p>
        </p:txBody>
      </p:sp>
    </p:spTree>
    <p:extLst>
      <p:ext uri="{BB962C8B-B14F-4D97-AF65-F5344CB8AC3E}">
        <p14:creationId xmlns:p14="http://schemas.microsoft.com/office/powerpoint/2010/main" val="278747158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Solicitar acesso a dados armazenados aos prestadores de serviços estrangeiros</a:t>
            </a:r>
          </a:p>
        </p:txBody>
      </p:sp>
      <p:sp>
        <p:nvSpPr>
          <p:cNvPr id="3" name="Content Placeholder 2"/>
          <p:cNvSpPr>
            <a:spLocks noGrp="1"/>
          </p:cNvSpPr>
          <p:nvPr>
            <p:ph idx="1"/>
          </p:nvPr>
        </p:nvSpPr>
        <p:spPr>
          <a:xfrm>
            <a:off x="457200" y="2054268"/>
            <a:ext cx="8229600" cy="4071895"/>
          </a:xfrm>
        </p:spPr>
        <p:txBody>
          <a:bodyPr>
            <a:normAutofit lnSpcReduction="10000"/>
          </a:bodyPr>
          <a:lstStyle/>
          <a:p>
            <a:pPr algn="just"/>
            <a:r>
              <a:rPr lang="pt-PT"/>
              <a:t>Solicitação para pesquisar, aceder da mesma forma, apreender ou proteger da mesma forma </a:t>
            </a:r>
          </a:p>
          <a:p>
            <a:pPr algn="just"/>
            <a:r>
              <a:rPr lang="pt-PT"/>
              <a:t>Para resposta acelerada:</a:t>
            </a:r>
          </a:p>
          <a:p>
            <a:pPr lvl="1" algn="just"/>
            <a:r>
              <a:rPr lang="pt-PT"/>
              <a:t>O pedido deve ter motivos para que os dados sejam particularmente vulneráveis a perda ou modificação</a:t>
            </a:r>
          </a:p>
          <a:p>
            <a:pPr lvl="1" algn="just"/>
            <a:r>
              <a:rPr lang="pt-PT"/>
              <a:t>O MLAT e as leis devem permitir responder de forma expedita</a:t>
            </a:r>
          </a:p>
          <a:p>
            <a:pPr algn="just"/>
            <a:endParaRPr lang="en-US" dirty="0"/>
          </a:p>
        </p:txBody>
      </p:sp>
      <p:sp>
        <p:nvSpPr>
          <p:cNvPr id="4" name="Slide Number Placeholder 3"/>
          <p:cNvSpPr>
            <a:spLocks noGrp="1"/>
          </p:cNvSpPr>
          <p:nvPr>
            <p:ph type="sldNum" sz="quarter" idx="12"/>
          </p:nvPr>
        </p:nvSpPr>
        <p:spPr>
          <a:xfrm>
            <a:off x="6553200" y="6356350"/>
            <a:ext cx="2133600" cy="365125"/>
          </a:xfrm>
        </p:spPr>
        <p:txBody>
          <a:bodyPr/>
          <a:lstStyle/>
          <a:p>
            <a:r>
              <a:rPr lang="pt-PT"/>
              <a:t>!</a:t>
            </a:r>
            <a:fld id="{CBD56858-EB0B-D04D-B23C-7A827FD60C9F}" type="slidenum">
              <a:rPr lang="en-US" smtClean="0"/>
              <a:pPr/>
              <a:t>52</a:t>
            </a:fld>
            <a:endParaRPr lang="en-US"/>
          </a:p>
        </p:txBody>
      </p:sp>
    </p:spTree>
    <p:extLst>
      <p:ext uri="{BB962C8B-B14F-4D97-AF65-F5344CB8AC3E}">
        <p14:creationId xmlns:p14="http://schemas.microsoft.com/office/powerpoint/2010/main" val="4977125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Assistência mútua para a recolha de dados de tráfego em tempo real</a:t>
            </a:r>
          </a:p>
        </p:txBody>
      </p:sp>
      <p:sp>
        <p:nvSpPr>
          <p:cNvPr id="3" name="Content Placeholder 2"/>
          <p:cNvSpPr>
            <a:spLocks noGrp="1"/>
          </p:cNvSpPr>
          <p:nvPr>
            <p:ph idx="1"/>
          </p:nvPr>
        </p:nvSpPr>
        <p:spPr>
          <a:xfrm>
            <a:off x="457200" y="1853852"/>
            <a:ext cx="8229600" cy="4272311"/>
          </a:xfrm>
        </p:spPr>
        <p:txBody>
          <a:bodyPr/>
          <a:lstStyle/>
          <a:p>
            <a:pPr marL="0" indent="0">
              <a:buNone/>
            </a:pPr>
            <a:r>
              <a:rPr lang="pt-PT"/>
              <a:t>[o formador deve inserir a disposição correspondente na lei nacional]</a:t>
            </a:r>
          </a:p>
          <a:p>
            <a:pPr marL="0" indent="0">
              <a:buNone/>
            </a:pPr>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53</a:t>
            </a:fld>
            <a:endParaRPr lang="en-US"/>
          </a:p>
        </p:txBody>
      </p:sp>
    </p:spTree>
    <p:extLst>
      <p:ext uri="{BB962C8B-B14F-4D97-AF65-F5344CB8AC3E}">
        <p14:creationId xmlns:p14="http://schemas.microsoft.com/office/powerpoint/2010/main" val="12483359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Pedir aos prestadores de serviços multinacionais que recolham dados de tráfego em tempo real</a:t>
            </a:r>
          </a:p>
        </p:txBody>
      </p:sp>
      <p:sp>
        <p:nvSpPr>
          <p:cNvPr id="3" name="Content Placeholder 2"/>
          <p:cNvSpPr>
            <a:spLocks noGrp="1"/>
          </p:cNvSpPr>
          <p:nvPr>
            <p:ph idx="1"/>
          </p:nvPr>
        </p:nvSpPr>
        <p:spPr>
          <a:xfrm>
            <a:off x="457200" y="1929008"/>
            <a:ext cx="8229600" cy="4197155"/>
          </a:xfrm>
        </p:spPr>
        <p:txBody>
          <a:bodyPr/>
          <a:lstStyle/>
          <a:p>
            <a:pPr algn="just"/>
            <a:r>
              <a:rPr lang="pt-PT"/>
              <a:t>Assistência em relação a comunicações específicas </a:t>
            </a:r>
          </a:p>
          <a:p>
            <a:pPr algn="just"/>
            <a:r>
              <a:rPr lang="pt-PT"/>
              <a:t>Deve fornecer tal assistência se a recolha em tempo real de dados de tráfego estiver disponível num caso interno semelhante</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54</a:t>
            </a:fld>
            <a:endParaRPr lang="en-US"/>
          </a:p>
        </p:txBody>
      </p:sp>
    </p:spTree>
    <p:extLst>
      <p:ext uri="{BB962C8B-B14F-4D97-AF65-F5344CB8AC3E}">
        <p14:creationId xmlns:p14="http://schemas.microsoft.com/office/powerpoint/2010/main" val="17287752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Cooperação Voluntária com Mandato Legal</a:t>
            </a:r>
          </a:p>
        </p:txBody>
      </p:sp>
      <p:sp>
        <p:nvSpPr>
          <p:cNvPr id="3" name="Content Placeholder 2"/>
          <p:cNvSpPr>
            <a:spLocks noGrp="1"/>
          </p:cNvSpPr>
          <p:nvPr>
            <p:ph idx="1"/>
          </p:nvPr>
        </p:nvSpPr>
        <p:spPr/>
        <p:txBody>
          <a:bodyPr/>
          <a:lstStyle/>
          <a:p>
            <a:pPr algn="just"/>
            <a:r>
              <a:rPr lang="pt-PT"/>
              <a:t>[o formador deve inserir elementos de lei nacional relativa ao acesso transfronteiriço de dados informáticos armazenados quando disponíveis publicamente ou com consentimento]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55</a:t>
            </a:fld>
            <a:endParaRPr lang="en-US"/>
          </a:p>
        </p:txBody>
      </p:sp>
    </p:spTree>
    <p:extLst>
      <p:ext uri="{BB962C8B-B14F-4D97-AF65-F5344CB8AC3E}">
        <p14:creationId xmlns:p14="http://schemas.microsoft.com/office/powerpoint/2010/main" val="12288929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56</a:t>
            </a:fld>
            <a:endParaRPr lang="en-US">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cs typeface="Times New Roman" pitchFamily="18" charset="0"/>
            </a:endParaRPr>
          </a:p>
          <a:p>
            <a:pPr algn="ctr" eaLnBrk="1" hangingPunct="1">
              <a:lnSpc>
                <a:spcPct val="80000"/>
              </a:lnSpc>
              <a:buFont typeface="Arial" charset="0"/>
              <a:buNone/>
            </a:pPr>
            <a:r>
              <a:rPr lang="pt-PT" b="1" i="1" dirty="0">
                <a:cs typeface="Times New Roman" pitchFamily="18" charset="0"/>
              </a:rPr>
              <a:t>Acesso transfronteiriço a dados informáticos armazenados</a:t>
            </a:r>
          </a:p>
          <a:p>
            <a:pPr algn="ctr" eaLnBrk="1" hangingPunct="1">
              <a:lnSpc>
                <a:spcPct val="80000"/>
              </a:lnSpc>
              <a:buFont typeface="Arial" charset="0"/>
              <a:buNone/>
            </a:pPr>
            <a:r>
              <a:rPr lang="pt-PT" b="1" i="1" dirty="0">
                <a:cs typeface="Times New Roman" pitchFamily="18" charset="0"/>
              </a:rPr>
              <a:t>(Artigo 32 – Convenção de Budapeste)</a:t>
            </a:r>
          </a:p>
          <a:p>
            <a:pPr algn="ctr" eaLnBrk="1" hangingPunct="1">
              <a:lnSpc>
                <a:spcPct val="80000"/>
              </a:lnSpc>
              <a:buFont typeface="Arial" charset="0"/>
              <a:buNone/>
            </a:pPr>
            <a:endParaRPr lang="en-GB" altLang="sr-Latn-RS" sz="2400" b="1" i="1" dirty="0">
              <a:cs typeface="Times New Roman" pitchFamily="18" charset="0"/>
            </a:endParaRPr>
          </a:p>
          <a:p>
            <a:pPr>
              <a:lnSpc>
                <a:spcPct val="90000"/>
              </a:lnSpc>
            </a:pPr>
            <a:endParaRPr lang="en-GB" sz="2400" b="1" dirty="0"/>
          </a:p>
          <a:p>
            <a:pPr>
              <a:lnSpc>
                <a:spcPct val="90000"/>
              </a:lnSpc>
              <a:spcBef>
                <a:spcPts val="600"/>
              </a:spcBef>
              <a:spcAft>
                <a:spcPts val="1200"/>
              </a:spcAft>
            </a:pPr>
            <a:r>
              <a:rPr lang="pt-PT" sz="1800" i="1" dirty="0"/>
              <a:t>Possibilidade dada às autoridade policiais de uma Parte para obter provas armazenadas em um computador que se encontra fisicamente no território de outra Parte</a:t>
            </a:r>
          </a:p>
          <a:p>
            <a:pPr>
              <a:lnSpc>
                <a:spcPct val="90000"/>
              </a:lnSpc>
              <a:spcBef>
                <a:spcPts val="600"/>
              </a:spcBef>
              <a:spcAft>
                <a:spcPts val="1200"/>
              </a:spcAft>
            </a:pPr>
            <a:r>
              <a:rPr lang="pt-PT" sz="1800" i="1" dirty="0"/>
              <a:t>Sem qualquer pedido de cooperação internacional se, durante uma investigação concreta, os oficiais responsáveis</a:t>
            </a:r>
          </a:p>
          <a:p>
            <a:pPr lvl="1">
              <a:lnSpc>
                <a:spcPct val="90000"/>
              </a:lnSpc>
              <a:spcBef>
                <a:spcPts val="600"/>
              </a:spcBef>
              <a:spcAft>
                <a:spcPts val="1200"/>
              </a:spcAft>
            </a:pPr>
            <a:r>
              <a:rPr lang="pt-PT" sz="1800" i="1" dirty="0"/>
              <a:t>precisarem de obter informações de código aberto de um computador localizado num país estrangeiro; ou </a:t>
            </a:r>
          </a:p>
          <a:p>
            <a:pPr lvl="1">
              <a:lnSpc>
                <a:spcPct val="90000"/>
              </a:lnSpc>
              <a:spcBef>
                <a:spcPts val="600"/>
              </a:spcBef>
              <a:spcAft>
                <a:spcPts val="1200"/>
              </a:spcAft>
            </a:pPr>
            <a:r>
              <a:rPr lang="pt-PT" sz="1800" i="1" dirty="0"/>
              <a:t>aceder a dados com o consentimento legal e voluntário da pessoa legalmente autorizada</a:t>
            </a:r>
          </a:p>
        </p:txBody>
      </p:sp>
    </p:spTree>
    <p:extLst>
      <p:ext uri="{BB962C8B-B14F-4D97-AF65-F5344CB8AC3E}">
        <p14:creationId xmlns:p14="http://schemas.microsoft.com/office/powerpoint/2010/main" val="13225449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57</a:t>
            </a:fld>
            <a:endParaRPr lang="en-US">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a:t>
            </a:r>
            <a:r>
              <a:rPr lang="pt-PT" b="1">
                <a:solidFill>
                  <a:srgbClr val="FF0000"/>
                </a:solidFill>
                <a:ea typeface="ＭＳ Ｐゴシック" pitchFamily="34" charset="-128"/>
              </a:rPr>
              <a:t>sem autorização de outra Parte</a:t>
            </a:r>
            <a:r>
              <a:rPr lang="pt-PT" sz="2400">
                <a:ea typeface="ＭＳ Ｐゴシック" pitchFamily="34" charset="-128"/>
              </a:rPr>
              <a:t>:</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23127140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Sem autorização </a:t>
            </a:r>
          </a:p>
        </p:txBody>
      </p:sp>
      <p:sp>
        <p:nvSpPr>
          <p:cNvPr id="3" name="Content Placeholder 2"/>
          <p:cNvSpPr>
            <a:spLocks noGrp="1"/>
          </p:cNvSpPr>
          <p:nvPr>
            <p:ph idx="1"/>
          </p:nvPr>
        </p:nvSpPr>
        <p:spPr/>
        <p:txBody>
          <a:bodyPr/>
          <a:lstStyle/>
          <a:p>
            <a:pPr algn="just"/>
            <a:r>
              <a:rPr lang="pt-PT"/>
              <a:t>Não requer assistência mútua entre as Partes</a:t>
            </a:r>
          </a:p>
          <a:p>
            <a:pPr algn="just"/>
            <a:endParaRPr lang="en-US" dirty="0"/>
          </a:p>
          <a:p>
            <a:pPr algn="just"/>
            <a:r>
              <a:rPr lang="pt-PT"/>
              <a:t>Não requer a notificação da outra Parte</a:t>
            </a:r>
          </a:p>
          <a:p>
            <a:pPr algn="just"/>
            <a:endParaRPr lang="en-US" dirty="0"/>
          </a:p>
          <a:p>
            <a:pPr algn="just"/>
            <a:r>
              <a:rPr lang="pt-PT"/>
              <a:t>Não exclui a notificação se a Parte considerar apropriado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58</a:t>
            </a:fld>
            <a:endParaRPr lang="en-US">
              <a:solidFill>
                <a:schemeClr val="tx1"/>
              </a:solidFill>
            </a:endParaRPr>
          </a:p>
        </p:txBody>
      </p:sp>
    </p:spTree>
    <p:extLst>
      <p:ext uri="{BB962C8B-B14F-4D97-AF65-F5344CB8AC3E}">
        <p14:creationId xmlns:p14="http://schemas.microsoft.com/office/powerpoint/2010/main"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59</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Autofit/>
          </a:bodyPr>
          <a:lstStyle/>
          <a:p>
            <a:pPr marL="0" indent="0" algn="just">
              <a:spcBef>
                <a:spcPts val="600"/>
              </a:spcBef>
              <a:spcAft>
                <a:spcPts val="1200"/>
              </a:spcAft>
              <a:buFont typeface="Arial" pitchFamily="34" charset="0"/>
              <a:buNone/>
            </a:pPr>
            <a:r>
              <a:rPr lang="pt-PT" sz="2000" dirty="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000" dirty="0">
                <a:ea typeface="ＭＳ Ｐゴシック" pitchFamily="34" charset="-128"/>
              </a:rPr>
              <a:t>Aceder </a:t>
            </a:r>
            <a:r>
              <a:rPr lang="pt-PT" sz="2800" b="1" dirty="0">
                <a:solidFill>
                  <a:srgbClr val="FF0000"/>
                </a:solidFill>
                <a:ea typeface="ＭＳ Ｐゴシック" pitchFamily="34" charset="-128"/>
              </a:rPr>
              <a:t>a dados informáticos armazenados publicamente disponíveis (código aberto)</a:t>
            </a:r>
            <a:r>
              <a:rPr lang="pt-PT" sz="2000" dirty="0">
                <a:ea typeface="ＭＳ Ｐゴシック" pitchFamily="34" charset="-128"/>
              </a:rPr>
              <a:t>, independentemente de onde os dados estão localizados geograficamente; ou</a:t>
            </a:r>
          </a:p>
          <a:p>
            <a:pPr marL="514350" indent="-514350" algn="just">
              <a:spcBef>
                <a:spcPts val="600"/>
              </a:spcBef>
              <a:spcAft>
                <a:spcPts val="1200"/>
              </a:spcAft>
              <a:buFont typeface="+mj-lt"/>
              <a:buAutoNum type="alphaLcParenR"/>
            </a:pPr>
            <a:r>
              <a:rPr lang="pt-PT" sz="2000" dirty="0">
                <a:ea typeface="ＭＳ Ｐゴシック" pitchFamily="34" charset="-128"/>
              </a:rPr>
              <a:t>aceder ou receber, através de um sistema informático no seu território, dados informáticos armazenados localizados noutra Parte,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263358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r>
              <a:rPr lang="pt-PT" b="1"/>
              <a:t>Parte Um</a:t>
            </a:r>
            <a:br>
              <a:rPr lang="pt-PT" b="1"/>
            </a:br>
            <a:r>
              <a:rPr lang="pt-PT" b="1"/>
              <a:t>Introdução</a:t>
            </a:r>
            <a:br>
              <a:rPr lang="pt-PT" b="1"/>
            </a:br>
            <a:endParaRPr lang="pt-PT" b="1"/>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Dados publicamente disponíveis </a:t>
            </a:r>
          </a:p>
        </p:txBody>
      </p:sp>
      <p:sp>
        <p:nvSpPr>
          <p:cNvPr id="3" name="Content Placeholder 2"/>
          <p:cNvSpPr>
            <a:spLocks noGrp="1"/>
          </p:cNvSpPr>
          <p:nvPr>
            <p:ph idx="1"/>
          </p:nvPr>
        </p:nvSpPr>
        <p:spPr/>
        <p:txBody>
          <a:bodyPr/>
          <a:lstStyle/>
          <a:p>
            <a:r>
              <a:rPr lang="pt-PT"/>
              <a:t>Dados publicamente disponíveis (código aberto)</a:t>
            </a:r>
          </a:p>
          <a:p>
            <a:endParaRPr lang="en-US" dirty="0"/>
          </a:p>
          <a:p>
            <a:r>
              <a:rPr lang="pt-PT"/>
              <a:t>Se parte do site estiver fechada para público, então não está publicamente disponível </a:t>
            </a:r>
          </a:p>
          <a:p>
            <a:endParaRPr lang="en-US" dirty="0"/>
          </a:p>
          <a:p>
            <a:r>
              <a:rPr lang="pt-PT"/>
              <a:t>A localização geográfica dos dados é irrelevante</a:t>
            </a:r>
          </a:p>
          <a:p>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60</a:t>
            </a:fld>
            <a:endParaRPr lang="en-US">
              <a:solidFill>
                <a:schemeClr val="tx1"/>
              </a:solidFill>
            </a:endParaRPr>
          </a:p>
        </p:txBody>
      </p:sp>
    </p:spTree>
    <p:extLst>
      <p:ext uri="{BB962C8B-B14F-4D97-AF65-F5344CB8AC3E}">
        <p14:creationId xmlns:p14="http://schemas.microsoft.com/office/powerpoint/2010/main"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61</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a:t>
            </a:r>
            <a:r>
              <a:rPr lang="pt-PT" b="1">
                <a:solidFill>
                  <a:srgbClr val="FF0000"/>
                </a:solidFill>
                <a:ea typeface="ＭＳ Ｐゴシック" pitchFamily="34" charset="-128"/>
              </a:rPr>
              <a:t>dados informáticos armazenados localizados noutra Parte</a:t>
            </a:r>
            <a:r>
              <a:rPr lang="pt-PT" sz="2400">
                <a:ea typeface="ＭＳ Ｐゴシック" pitchFamily="34" charset="-128"/>
              </a:rPr>
              <a:t>,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105685960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Dados informáticos armazenados localizados noutra parte</a:t>
            </a:r>
          </a:p>
        </p:txBody>
      </p:sp>
      <p:sp>
        <p:nvSpPr>
          <p:cNvPr id="3" name="Content Placeholder 2"/>
          <p:cNvSpPr>
            <a:spLocks noGrp="1"/>
          </p:cNvSpPr>
          <p:nvPr>
            <p:ph idx="1"/>
          </p:nvPr>
        </p:nvSpPr>
        <p:spPr>
          <a:xfrm>
            <a:off x="457200" y="2293034"/>
            <a:ext cx="8229600" cy="3601329"/>
          </a:xfrm>
        </p:spPr>
        <p:txBody>
          <a:bodyPr>
            <a:normAutofit fontScale="92500" lnSpcReduction="10000"/>
          </a:bodyPr>
          <a:lstStyle/>
          <a:p>
            <a:pPr>
              <a:spcBef>
                <a:spcPts val="600"/>
              </a:spcBef>
              <a:spcAft>
                <a:spcPts val="1200"/>
              </a:spcAft>
            </a:pPr>
            <a:r>
              <a:rPr lang="pt-PT"/>
              <a:t>O Artigo 32b não pode ser utilizado se:</a:t>
            </a:r>
          </a:p>
          <a:p>
            <a:pPr lvl="1">
              <a:spcBef>
                <a:spcPts val="600"/>
              </a:spcBef>
              <a:spcAft>
                <a:spcPts val="1200"/>
              </a:spcAft>
            </a:pPr>
            <a:r>
              <a:rPr lang="pt-PT" sz="3200"/>
              <a:t>Os dados não estão armazenados noutra parte; ou</a:t>
            </a:r>
          </a:p>
          <a:p>
            <a:pPr lvl="1">
              <a:spcBef>
                <a:spcPts val="600"/>
              </a:spcBef>
              <a:spcAft>
                <a:spcPts val="1200"/>
              </a:spcAft>
            </a:pPr>
            <a:r>
              <a:rPr lang="pt-PT" sz="3200"/>
              <a:t>É incerto onde os dados estão armazenados; ou</a:t>
            </a:r>
          </a:p>
          <a:p>
            <a:pPr lvl="1">
              <a:spcBef>
                <a:spcPts val="600"/>
              </a:spcBef>
              <a:spcAft>
                <a:spcPts val="1200"/>
              </a:spcAft>
            </a:pPr>
            <a:r>
              <a:rPr lang="pt-PT" sz="3200"/>
              <a:t>Os dados estão armazenados domesticamente</a:t>
            </a:r>
          </a:p>
          <a:p>
            <a:pPr lvl="1">
              <a:spcBef>
                <a:spcPts val="600"/>
              </a:spcBef>
              <a:spcAft>
                <a:spcPts val="1200"/>
              </a:spcAft>
            </a:pPr>
            <a:endParaRPr lang="en-US" sz="3200" dirty="0"/>
          </a:p>
          <a:p>
            <a:pPr lvl="1">
              <a:spcBef>
                <a:spcPts val="600"/>
              </a:spcBef>
              <a:spcAft>
                <a:spcPts val="1200"/>
              </a:spcAft>
            </a:pPr>
            <a:endParaRPr lang="en-US" sz="32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62</a:t>
            </a:fld>
            <a:endParaRPr lang="en-US">
              <a:solidFill>
                <a:schemeClr val="tx1"/>
              </a:solidFill>
            </a:endParaRPr>
          </a:p>
        </p:txBody>
      </p:sp>
    </p:spTree>
    <p:extLst>
      <p:ext uri="{BB962C8B-B14F-4D97-AF65-F5344CB8AC3E}">
        <p14:creationId xmlns:p14="http://schemas.microsoft.com/office/powerpoint/2010/main"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63</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a:t>
            </a:r>
            <a:r>
              <a:rPr lang="pt-PT" b="1">
                <a:solidFill>
                  <a:srgbClr val="FF0000"/>
                </a:solidFill>
                <a:ea typeface="ＭＳ Ｐゴシック" pitchFamily="34" charset="-128"/>
              </a:rPr>
              <a:t>consentimento legal e voluntário </a:t>
            </a:r>
            <a:r>
              <a:rPr lang="pt-PT" sz="2400">
                <a:ea typeface="ＭＳ Ｐゴシック" pitchFamily="34" charset="-128"/>
              </a:rPr>
              <a:t>da pessoa que tem a autoridade legal para divulgar os dados à Parte através desse sistema informático.</a:t>
            </a:r>
          </a:p>
        </p:txBody>
      </p:sp>
    </p:spTree>
    <p:extLst>
      <p:ext uri="{BB962C8B-B14F-4D97-AF65-F5344CB8AC3E}">
        <p14:creationId xmlns:p14="http://schemas.microsoft.com/office/powerpoint/2010/main" val="19508012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Consentimento legal e voluntário</a:t>
            </a:r>
          </a:p>
        </p:txBody>
      </p:sp>
      <p:sp>
        <p:nvSpPr>
          <p:cNvPr id="3" name="Content Placeholder 2"/>
          <p:cNvSpPr>
            <a:spLocks noGrp="1"/>
          </p:cNvSpPr>
          <p:nvPr>
            <p:ph idx="1"/>
          </p:nvPr>
        </p:nvSpPr>
        <p:spPr>
          <a:xfrm>
            <a:off x="457200" y="1739692"/>
            <a:ext cx="8229600" cy="4525963"/>
          </a:xfrm>
        </p:spPr>
        <p:txBody>
          <a:bodyPr>
            <a:noAutofit/>
          </a:bodyPr>
          <a:lstStyle/>
          <a:p>
            <a:pPr algn="just"/>
            <a:r>
              <a:rPr lang="pt-PT" sz="2800" dirty="0"/>
              <a:t>A pessoa que está a dar o consentimento não deve ser forçada ou enganada</a:t>
            </a:r>
          </a:p>
          <a:p>
            <a:pPr algn="just"/>
            <a:r>
              <a:rPr lang="pt-PT" sz="2800" dirty="0"/>
              <a:t>A capacidade de consentir depende do da lei nacional</a:t>
            </a:r>
          </a:p>
          <a:p>
            <a:pPr algn="just"/>
            <a:r>
              <a:rPr lang="pt-PT" sz="2800" dirty="0"/>
              <a:t>Menores ou pessoas com perturbações mentais não podem dar consentimento</a:t>
            </a:r>
          </a:p>
          <a:p>
            <a:pPr algn="just"/>
            <a:r>
              <a:rPr lang="pt-PT" sz="2800" dirty="0"/>
              <a:t>Geralmente, é necessário consentimento explícito </a:t>
            </a:r>
          </a:p>
          <a:p>
            <a:pPr algn="just"/>
            <a:r>
              <a:rPr lang="pt-PT" sz="2800" dirty="0"/>
              <a:t>Concordar com os termos e condições gerais do serviço online pode não ser o suficiente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64</a:t>
            </a:fld>
            <a:endParaRPr lang="en-US">
              <a:solidFill>
                <a:schemeClr val="tx1"/>
              </a:solidFill>
            </a:endParaRPr>
          </a:p>
        </p:txBody>
      </p:sp>
    </p:spTree>
    <p:extLst>
      <p:ext uri="{BB962C8B-B14F-4D97-AF65-F5344CB8AC3E}">
        <p14:creationId xmlns:p14="http://schemas.microsoft.com/office/powerpoint/2010/main"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65</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consentimento legal e voluntário da </a:t>
            </a:r>
            <a:r>
              <a:rPr lang="pt-PT" b="1">
                <a:solidFill>
                  <a:srgbClr val="FF0000"/>
                </a:solidFill>
                <a:ea typeface="ＭＳ Ｐゴシック" pitchFamily="34" charset="-128"/>
              </a:rPr>
              <a:t>pessoa que tem a autoridade legal para divulgar os dados </a:t>
            </a:r>
            <a:r>
              <a:rPr lang="pt-PT" sz="2400">
                <a:ea typeface="ＭＳ Ｐゴシック" pitchFamily="34" charset="-128"/>
              </a:rPr>
              <a:t>à Parte através desse sistema informático.</a:t>
            </a:r>
          </a:p>
        </p:txBody>
      </p:sp>
    </p:spTree>
    <p:extLst>
      <p:ext uri="{BB962C8B-B14F-4D97-AF65-F5344CB8AC3E}">
        <p14:creationId xmlns:p14="http://schemas.microsoft.com/office/powerpoint/2010/main" val="32975628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Pessoa que tem a autoridade legal para divulgar dados</a:t>
            </a:r>
          </a:p>
        </p:txBody>
      </p:sp>
      <p:sp>
        <p:nvSpPr>
          <p:cNvPr id="3" name="Content Placeholder 2"/>
          <p:cNvSpPr>
            <a:spLocks noGrp="1"/>
          </p:cNvSpPr>
          <p:nvPr>
            <p:ph idx="1"/>
          </p:nvPr>
        </p:nvSpPr>
        <p:spPr>
          <a:xfrm>
            <a:off x="457200" y="1978848"/>
            <a:ext cx="8229600" cy="4525963"/>
          </a:xfrm>
        </p:spPr>
        <p:txBody>
          <a:bodyPr>
            <a:noAutofit/>
          </a:bodyPr>
          <a:lstStyle/>
          <a:p>
            <a:pPr algn="just"/>
            <a:r>
              <a:rPr lang="pt-PT" sz="2800" dirty="0">
                <a:latin typeface="+mj-lt"/>
              </a:rPr>
              <a:t>Depende das circunstâncias, leis e regulamentos</a:t>
            </a:r>
          </a:p>
          <a:p>
            <a:pPr marL="457200" indent="-457200" algn="just"/>
            <a:r>
              <a:rPr lang="pt-PT" sz="2800" dirty="0">
                <a:latin typeface="+mj-lt"/>
                <a:cs typeface="Arial" panose="020B0604020202020204" pitchFamily="34" charset="0"/>
              </a:rPr>
              <a:t>Exemplo: Um indivíduo pode fornecer acesso a um e-mail pessoal, que é armazenado no estrangeiro, a um oficial da lei.</a:t>
            </a:r>
          </a:p>
          <a:p>
            <a:pPr marL="457200" indent="-457200" algn="just"/>
            <a:r>
              <a:rPr lang="pt-PT" sz="2800" dirty="0">
                <a:latin typeface="+mj-lt"/>
                <a:cs typeface="Arial" panose="020B0604020202020204" pitchFamily="34" charset="0"/>
              </a:rPr>
              <a:t>Geralmente, os prestador de serviços:</a:t>
            </a:r>
          </a:p>
          <a:p>
            <a:pPr marL="914400" lvl="1" indent="-457200" algn="just">
              <a:buFont typeface="Arial" panose="020B0604020202020204" pitchFamily="34" charset="0"/>
              <a:buChar char="•"/>
            </a:pPr>
            <a:r>
              <a:rPr lang="pt-PT" sz="2400" dirty="0">
                <a:latin typeface="+mj-lt"/>
                <a:cs typeface="Arial" panose="020B0604020202020204" pitchFamily="34" charset="0"/>
              </a:rPr>
              <a:t>Mantêm os dados do utilizador, mas não os </a:t>
            </a:r>
            <a:r>
              <a:rPr lang="pt-PT" sz="2400" dirty="0" err="1">
                <a:latin typeface="+mj-lt"/>
                <a:cs typeface="Arial" panose="020B0604020202020204" pitchFamily="34" charset="0"/>
              </a:rPr>
              <a:t>possuem/controlam</a:t>
            </a:r>
            <a:endParaRPr lang="pt-PT" sz="2400" dirty="0">
              <a:latin typeface="+mj-lt"/>
              <a:cs typeface="Arial" panose="020B0604020202020204" pitchFamily="34" charset="0"/>
            </a:endParaRPr>
          </a:p>
          <a:p>
            <a:pPr marL="914400" lvl="1" indent="-457200" algn="just">
              <a:buFont typeface="Arial" panose="020B0604020202020204" pitchFamily="34" charset="0"/>
              <a:buChar char="•"/>
            </a:pPr>
            <a:r>
              <a:rPr lang="pt-PT" sz="2400" dirty="0"/>
              <a:t>Não é possível consentir validamente a divulgação de dados do utilizador</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66</a:t>
            </a:fld>
            <a:endParaRPr lang="en-US">
              <a:solidFill>
                <a:schemeClr val="tx1"/>
              </a:solidFill>
            </a:endParaRPr>
          </a:p>
        </p:txBody>
      </p:sp>
    </p:spTree>
    <p:extLst>
      <p:ext uri="{BB962C8B-B14F-4D97-AF65-F5344CB8AC3E}">
        <p14:creationId xmlns:p14="http://schemas.microsoft.com/office/powerpoint/2010/main"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20000"/>
          </a:bodyPr>
          <a:lstStyle/>
          <a:p>
            <a:pPr algn="just"/>
            <a:r>
              <a:rPr lang="pt-PT"/>
              <a:t>As informações do subscritor, normalmente solicitadas aos prestadores de serviços multinacionais com sede nos Estados Unidos ("prestadores de serviços dos EUA")</a:t>
            </a:r>
          </a:p>
          <a:p>
            <a:pPr algn="just"/>
            <a:endParaRPr lang="en-US" dirty="0"/>
          </a:p>
          <a:p>
            <a:pPr algn="just"/>
            <a:r>
              <a:rPr lang="pt-PT"/>
              <a:t>Os prestadores de serviços dos EUA têm os seus próprios requisitos no que diz respeito a permitir acesso a ou divulgação de dados</a:t>
            </a:r>
          </a:p>
          <a:p>
            <a:pPr algn="just"/>
            <a:endParaRPr lang="en-US" dirty="0"/>
          </a:p>
          <a:p>
            <a:pPr algn="just"/>
            <a:r>
              <a:rPr lang="pt-PT"/>
              <a:t>Os requisitos dependem do tipo de dados que estão a ser solicitados (o mais difícil é obter acesso a dados de conteúdo)</a:t>
            </a:r>
          </a:p>
        </p:txBody>
      </p:sp>
      <p:sp>
        <p:nvSpPr>
          <p:cNvPr id="4" name="Slide Number Placeholder 3"/>
          <p:cNvSpPr>
            <a:spLocks noGrp="1"/>
          </p:cNvSpPr>
          <p:nvPr>
            <p:ph type="sldNum" sz="quarter" idx="12"/>
          </p:nvPr>
        </p:nvSpPr>
        <p:spPr/>
        <p:txBody>
          <a:bodyPr/>
          <a:lstStyle/>
          <a:p>
            <a:fld id="{CBD56858-EB0B-D04D-B23C-7A827FD60C9F}" type="slidenum">
              <a:rPr lang="en-US" smtClean="0"/>
              <a:pPr/>
              <a:t>67</a:t>
            </a:fld>
            <a:endParaRPr lang="en-US"/>
          </a:p>
        </p:txBody>
      </p:sp>
      <p:sp>
        <p:nvSpPr>
          <p:cNvPr id="5" name="Title 1"/>
          <p:cNvSpPr>
            <a:spLocks noGrp="1"/>
          </p:cNvSpPr>
          <p:nvPr>
            <p:ph type="title"/>
          </p:nvPr>
        </p:nvSpPr>
        <p:spPr>
          <a:xfrm>
            <a:off x="328613" y="211476"/>
            <a:ext cx="8515350" cy="1143000"/>
          </a:xfrm>
        </p:spPr>
        <p:txBody>
          <a:bodyPr/>
          <a:lstStyle/>
          <a:p>
            <a:r>
              <a:rPr lang="pt-PT" sz="3400" b="1"/>
              <a:t>Cooperação voluntária sem Mandato Legal</a:t>
            </a:r>
          </a:p>
        </p:txBody>
      </p:sp>
    </p:spTree>
    <p:extLst>
      <p:ext uri="{BB962C8B-B14F-4D97-AF65-F5344CB8AC3E}">
        <p14:creationId xmlns:p14="http://schemas.microsoft.com/office/powerpoint/2010/main" val="17430222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68</a:t>
            </a:fld>
            <a:endParaRPr lang="en-US"/>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val="31933352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69</a:t>
            </a:fld>
            <a:endParaRPr lang="en-US"/>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442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a:r>
              <a:rPr lang="pt-PT" sz="3000"/>
              <a:t>Na Convenção de Budapeste, "prestador de serviços" significa:</a:t>
            </a:r>
          </a:p>
          <a:p>
            <a:pPr marL="971550" lvl="1" indent="-571500" algn="just">
              <a:buFont typeface="+mj-lt"/>
              <a:buAutoNum type="romanUcPeriod"/>
            </a:pPr>
            <a:r>
              <a:rPr lang="pt-PT" sz="2600"/>
              <a:t>qualquer entidade pública ou privada que fornece aos utilizadores do serviço a capacidade para comunicar através de um sistema informático, e</a:t>
            </a:r>
          </a:p>
          <a:p>
            <a:pPr marL="971550" lvl="1" indent="-571500" algn="just">
              <a:buFont typeface="+mj-lt"/>
              <a:buAutoNum type="romanUcPeriod"/>
            </a:pPr>
            <a:r>
              <a:rPr lang="pt-PT" sz="2600"/>
              <a:t>qualquer outra entidade que processe ou armazene dados informáticos em nome de tal serviço de comunicação ou	utilizadores de tal serviço.</a:t>
            </a:r>
          </a:p>
          <a:p>
            <a:r>
              <a:rPr lang="pt-PT" sz="3000"/>
              <a:t>[o formador deve referir à definição de prestador de serviços na legislação local]</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a:t>
            </a:fld>
            <a:endParaRPr lang="en-US"/>
          </a:p>
        </p:txBody>
      </p:sp>
      <p:sp>
        <p:nvSpPr>
          <p:cNvPr id="5" name="Title 4"/>
          <p:cNvSpPr>
            <a:spLocks noGrp="1"/>
          </p:cNvSpPr>
          <p:nvPr>
            <p:ph type="title"/>
          </p:nvPr>
        </p:nvSpPr>
        <p:spPr/>
        <p:txBody>
          <a:bodyPr/>
          <a:lstStyle/>
          <a:p>
            <a:r>
              <a:rPr lang="pt-PT" b="1"/>
              <a:t>Prestador de serviços</a:t>
            </a:r>
          </a:p>
        </p:txBody>
      </p:sp>
    </p:spTree>
    <p:extLst>
      <p:ext uri="{BB962C8B-B14F-4D97-AF65-F5344CB8AC3E}">
        <p14:creationId xmlns:p14="http://schemas.microsoft.com/office/powerpoint/2010/main" val="267402603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70</a:t>
            </a:fld>
            <a:endParaRPr lang="en-US"/>
          </a:p>
        </p:txBody>
      </p:sp>
      <p:pic>
        <p:nvPicPr>
          <p:cNvPr id="2052" name="Picture 4" descr="Resultado de imagem das diretrizes de aplicação de lei do twit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4887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Resultado de imagem do logótipo da app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r>
              <a:rPr lang="pt-PT" sz="3400" b="1"/>
              <a:t>Apple</a:t>
            </a:r>
          </a:p>
        </p:txBody>
      </p:sp>
      <p:sp>
        <p:nvSpPr>
          <p:cNvPr id="3" name="Content Placeholder 2"/>
          <p:cNvSpPr>
            <a:spLocks noGrp="1"/>
          </p:cNvSpPr>
          <p:nvPr>
            <p:ph idx="1"/>
          </p:nvPr>
        </p:nvSpPr>
        <p:spPr>
          <a:xfrm>
            <a:off x="286871" y="806824"/>
            <a:ext cx="8552329" cy="6051175"/>
          </a:xfrm>
        </p:spPr>
        <p:txBody>
          <a:bodyPr>
            <a:noAutofit/>
          </a:bodyPr>
          <a:lstStyle/>
          <a:p>
            <a:pPr marL="0" indent="0" algn="just">
              <a:buNone/>
            </a:pPr>
            <a:r>
              <a:rPr lang="pt-PT" sz="2600" dirty="0"/>
              <a:t>A Apple aceitará serviços de solicitação de informações legais válidas, por e-mail, das agências de aplicação da lei, desde que sejam enviadas a partir do endereço de e-mail oficial da agência responsável pela aplicação da lei. Os agentes de autoridade no </a:t>
            </a:r>
            <a:r>
              <a:rPr lang="pt-PT" sz="2600" dirty="0" err="1"/>
              <a:t>EMEIA</a:t>
            </a:r>
            <a:r>
              <a:rPr lang="pt-PT" sz="2600" dirty="0"/>
              <a:t> que enviarem uma solicitação de informação à Apple devem preencher um modelo de Solicitação de Informações para a Aplicação da Lei e enviá-lo diretamente do seu endereço de e-mail oficial para a caixa de correio </a:t>
            </a:r>
            <a:r>
              <a:rPr lang="pt-PT" sz="2600" dirty="0" err="1"/>
              <a:t>law.enf.emeia@apple.com</a:t>
            </a:r>
            <a:r>
              <a:rPr lang="pt-PT" sz="2600" dirty="0"/>
              <a:t>. Este endereço de e-mail é destinado exclusivamente para o envio de solicitações de aplicação da lei por agentes da autoridade e governamentais. A menos que sejam utilizados procedimentos de emergência, a Apple só divulga o conteúdo de um mandado de busca de acordo com uma solicitação de </a:t>
            </a:r>
            <a:r>
              <a:rPr lang="pt-PT" sz="2600" dirty="0" err="1"/>
              <a:t>MLA</a:t>
            </a:r>
            <a:r>
              <a:rPr lang="pt-PT" sz="2600" dirty="0"/>
              <a:t> ou um esforço cooperativo semelhante.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71</a:t>
            </a:fld>
            <a:endParaRPr lang="en-US"/>
          </a:p>
        </p:txBody>
      </p:sp>
    </p:spTree>
    <p:extLst>
      <p:ext uri="{BB962C8B-B14F-4D97-AF65-F5344CB8AC3E}">
        <p14:creationId xmlns:p14="http://schemas.microsoft.com/office/powerpoint/2010/main" val="33684234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Facebook</a:t>
            </a:r>
          </a:p>
        </p:txBody>
      </p:sp>
      <p:sp>
        <p:nvSpPr>
          <p:cNvPr id="3" name="Content Placeholder 2"/>
          <p:cNvSpPr>
            <a:spLocks noGrp="1"/>
          </p:cNvSpPr>
          <p:nvPr>
            <p:ph idx="1"/>
          </p:nvPr>
        </p:nvSpPr>
        <p:spPr>
          <a:xfrm>
            <a:off x="457200" y="2005649"/>
            <a:ext cx="8229600" cy="4525963"/>
          </a:xfrm>
        </p:spPr>
        <p:txBody>
          <a:bodyPr>
            <a:noAutofit/>
          </a:bodyPr>
          <a:lstStyle/>
          <a:p>
            <a:pPr marL="0" indent="0" algn="just">
              <a:buNone/>
            </a:pPr>
            <a:r>
              <a:rPr lang="pt-PT" sz="2800" dirty="0"/>
              <a:t>Solicitações ao Facebook de outras regiões que não os EUA ou o Canadá precisam de ser enviadas para o Facebook Ireland e são tratadas pela unidade de aplicação da lei do Facebook na Irlanda. As condições e procedimentos do Facebook para divulgação às autoridades estrangeiras não são muito específicos. Parece que o Facebook Ireland Limited é capaz de divulgar informações de subscritores [e “certos outros registos” que significam dados de tráfego] mediante solicitação. O Facebook não processará solicitações amplas ou vagas.</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72</a:t>
            </a:fld>
            <a:endParaRPr lang="en-US"/>
          </a:p>
        </p:txBody>
      </p:sp>
      <p:pic>
        <p:nvPicPr>
          <p:cNvPr id="2050" name="Picture 2" descr="Resultado de imagem do logótipo do faceboo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590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Microsoft</a:t>
            </a:r>
          </a:p>
        </p:txBody>
      </p:sp>
      <p:sp>
        <p:nvSpPr>
          <p:cNvPr id="3" name="Content Placeholder 2"/>
          <p:cNvSpPr>
            <a:spLocks noGrp="1"/>
          </p:cNvSpPr>
          <p:nvPr>
            <p:ph idx="1"/>
          </p:nvPr>
        </p:nvSpPr>
        <p:spPr>
          <a:xfrm>
            <a:off x="457200" y="1830387"/>
            <a:ext cx="8229600" cy="4525963"/>
          </a:xfrm>
        </p:spPr>
        <p:txBody>
          <a:bodyPr>
            <a:noAutofit/>
          </a:bodyPr>
          <a:lstStyle/>
          <a:p>
            <a:pPr marL="0" indent="0" algn="just">
              <a:buNone/>
            </a:pPr>
            <a:r>
              <a:rPr lang="pt-PT" sz="3000" dirty="0"/>
              <a:t>Para solicitações de fora dos EUA, a Microsoft pode fornecer informações básicas do subscritor (</a:t>
            </a:r>
            <a:r>
              <a:rPr lang="pt-PT" sz="3000" dirty="0" err="1"/>
              <a:t>BSI</a:t>
            </a:r>
            <a:r>
              <a:rPr lang="pt-PT" sz="3000" dirty="0"/>
              <a:t>) e dados de transações, diretamente após o recebimento de uma solicitação ao seu escritório na República da Irlanda. Para dados de conteúdo, é necessário um pedido de </a:t>
            </a:r>
            <a:r>
              <a:rPr lang="pt-PT" sz="3000" dirty="0" err="1"/>
              <a:t>MLA</a:t>
            </a:r>
            <a:r>
              <a:rPr lang="pt-PT" sz="3000" dirty="0"/>
              <a:t>. A equipa de conformidade da Microsoft analisa as solicitações de dados para garantir que as solicitações são válidas, rejeita aquelas que não são válidas e fornece apenas dados especificados na ordem legal.</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73</a:t>
            </a:fld>
            <a:endParaRPr lang="en-US"/>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86665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Considerações na Cooperação com Prestadores de Serviços Estrangeiros</a:t>
            </a:r>
          </a:p>
        </p:txBody>
      </p:sp>
      <p:sp>
        <p:nvSpPr>
          <p:cNvPr id="3" name="Content Placeholder 2"/>
          <p:cNvSpPr>
            <a:spLocks noGrp="1"/>
          </p:cNvSpPr>
          <p:nvPr>
            <p:ph idx="1"/>
          </p:nvPr>
        </p:nvSpPr>
        <p:spPr/>
        <p:txBody>
          <a:bodyPr/>
          <a:lstStyle/>
          <a:p>
            <a:pPr algn="just"/>
            <a:r>
              <a:rPr lang="pt-PT"/>
              <a:t>Volatilidade de políticas</a:t>
            </a:r>
          </a:p>
          <a:p>
            <a:pPr algn="just"/>
            <a:r>
              <a:rPr lang="pt-PT"/>
              <a:t>Localização, territorialidade e jurisdição</a:t>
            </a:r>
          </a:p>
          <a:p>
            <a:pPr algn="just"/>
            <a:r>
              <a:rPr lang="pt-PT"/>
              <a:t>Prestadores dos EUA vs Europeus</a:t>
            </a:r>
          </a:p>
          <a:p>
            <a:pPr algn="just"/>
            <a:r>
              <a:rPr lang="pt-PT"/>
              <a:t> Solicitações diretas e de emergência</a:t>
            </a:r>
          </a:p>
          <a:p>
            <a:pPr algn="just"/>
            <a:r>
              <a:rPr lang="pt-PT"/>
              <a:t>Requisitos diferentes para diferentes tipos de dados</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74</a:t>
            </a:fld>
            <a:endParaRPr lang="en-US"/>
          </a:p>
        </p:txBody>
      </p:sp>
    </p:spTree>
    <p:extLst>
      <p:ext uri="{BB962C8B-B14F-4D97-AF65-F5344CB8AC3E}">
        <p14:creationId xmlns:p14="http://schemas.microsoft.com/office/powerpoint/2010/main" val="20684567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Volatilidade de Políticas</a:t>
            </a:r>
          </a:p>
        </p:txBody>
      </p:sp>
      <p:sp>
        <p:nvSpPr>
          <p:cNvPr id="3" name="Content Placeholder 2"/>
          <p:cNvSpPr>
            <a:spLocks noGrp="1"/>
          </p:cNvSpPr>
          <p:nvPr>
            <p:ph idx="1"/>
          </p:nvPr>
        </p:nvSpPr>
        <p:spPr>
          <a:xfrm>
            <a:off x="457200" y="1581982"/>
            <a:ext cx="8229600" cy="4956930"/>
          </a:xfrm>
        </p:spPr>
        <p:txBody>
          <a:bodyPr>
            <a:normAutofit/>
          </a:bodyPr>
          <a:lstStyle/>
          <a:p>
            <a:pPr algn="just"/>
            <a:r>
              <a:rPr lang="pt-PT"/>
              <a:t>As políticas de prestadores de serviços são imprevisíveis. </a:t>
            </a:r>
          </a:p>
          <a:p>
            <a:pPr algn="just"/>
            <a:r>
              <a:rPr lang="pt-PT"/>
              <a:t>As políticas podem ser e são alteradas unilateralmente sem aviso prévio</a:t>
            </a:r>
          </a:p>
          <a:p>
            <a:pPr algn="just"/>
            <a:r>
              <a:rPr lang="pt-PT"/>
              <a:t>As políticas são aplicadas de forma diferente para diferentes Partes da Convenção de Budapeste </a:t>
            </a:r>
          </a:p>
          <a:p>
            <a:pPr algn="just"/>
            <a:endParaRPr lang="en-US" dirty="0"/>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75</a:t>
            </a:fld>
            <a:endParaRPr lang="en-US"/>
          </a:p>
        </p:txBody>
      </p:sp>
    </p:spTree>
    <p:extLst>
      <p:ext uri="{BB962C8B-B14F-4D97-AF65-F5344CB8AC3E}">
        <p14:creationId xmlns:p14="http://schemas.microsoft.com/office/powerpoint/2010/main" val="160335467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pt-PT" sz="3400" b="1"/>
              <a:t>Localização, Territorialidade e Jurisdição</a:t>
            </a:r>
          </a:p>
        </p:txBody>
      </p:sp>
      <p:sp>
        <p:nvSpPr>
          <p:cNvPr id="3" name="Content Placeholder 2"/>
          <p:cNvSpPr>
            <a:spLocks noGrp="1"/>
          </p:cNvSpPr>
          <p:nvPr>
            <p:ph idx="1"/>
          </p:nvPr>
        </p:nvSpPr>
        <p:spPr>
          <a:xfrm>
            <a:off x="457200" y="1417638"/>
            <a:ext cx="8229600" cy="5121274"/>
          </a:xfrm>
        </p:spPr>
        <p:txBody>
          <a:bodyPr>
            <a:noAutofit/>
          </a:bodyPr>
          <a:lstStyle/>
          <a:p>
            <a:pPr algn="just"/>
            <a:r>
              <a:rPr lang="pt-PT" sz="2800" dirty="0"/>
              <a:t>Condições de acesso às informações do subscritor determinadas por:</a:t>
            </a:r>
          </a:p>
          <a:p>
            <a:pPr lvl="1" algn="just"/>
            <a:r>
              <a:rPr lang="pt-PT" sz="2400" dirty="0"/>
              <a:t>localização do prestador de serviços e regulamentos que regem esse prestador de serviços</a:t>
            </a:r>
          </a:p>
          <a:p>
            <a:pPr lvl="1" algn="just"/>
            <a:r>
              <a:rPr lang="pt-PT" sz="2400" dirty="0"/>
              <a:t>Se a autoridade de aplicação da lei solicitante tem jurisdição sobre a ofensa</a:t>
            </a:r>
          </a:p>
          <a:p>
            <a:pPr algn="just"/>
            <a:endParaRPr lang="en-US" sz="2800" dirty="0"/>
          </a:p>
          <a:p>
            <a:pPr algn="just"/>
            <a:r>
              <a:rPr lang="pt-PT" sz="2800" dirty="0"/>
              <a:t>Os dados de conteúdo nos EUA nem sempre são divulgados voluntariamente - frequentemente, exigem solicitação formal ao governo dos EUA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76</a:t>
            </a:fld>
            <a:endParaRPr lang="en-US"/>
          </a:p>
        </p:txBody>
      </p:sp>
    </p:spTree>
    <p:extLst>
      <p:ext uri="{BB962C8B-B14F-4D97-AF65-F5344CB8AC3E}">
        <p14:creationId xmlns:p14="http://schemas.microsoft.com/office/powerpoint/2010/main" val="173130649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pt-PT" sz="3400" b="1"/>
              <a:t>Prestadores dos EUA vs Europeus</a:t>
            </a:r>
          </a:p>
        </p:txBody>
      </p:sp>
      <p:sp>
        <p:nvSpPr>
          <p:cNvPr id="3" name="Content Placeholder 2"/>
          <p:cNvSpPr>
            <a:spLocks noGrp="1"/>
          </p:cNvSpPr>
          <p:nvPr>
            <p:ph idx="1"/>
          </p:nvPr>
        </p:nvSpPr>
        <p:spPr>
          <a:xfrm>
            <a:off x="457200" y="1154243"/>
            <a:ext cx="8229600" cy="5567232"/>
          </a:xfrm>
        </p:spPr>
        <p:txBody>
          <a:bodyPr>
            <a:noAutofit/>
          </a:bodyPr>
          <a:lstStyle/>
          <a:p>
            <a:pPr algn="just"/>
            <a:r>
              <a:rPr lang="pt-PT" sz="2400" dirty="0"/>
              <a:t>Os prestadores de serviços dos EUA divulgam voluntariamente e diretamente as informações de subscritores e dados de tráfego para agências estrangeiras de aplicação da lei</a:t>
            </a:r>
          </a:p>
          <a:p>
            <a:pPr algn="just"/>
            <a:endParaRPr lang="en-US" sz="2400" dirty="0"/>
          </a:p>
          <a:p>
            <a:pPr algn="just"/>
            <a:r>
              <a:rPr lang="pt-PT" sz="2400" dirty="0"/>
              <a:t>Os prestadores de serviços europeus apenas divulgam informações de subscritores e dados de tráfego em resposta a pedidos recebidos através de autoridades nacionais, na sequência de pedidos de assistência legal mútua.</a:t>
            </a:r>
          </a:p>
          <a:p>
            <a:pPr algn="just"/>
            <a:endParaRPr lang="en-US" sz="2400" dirty="0"/>
          </a:p>
          <a:p>
            <a:pPr algn="just"/>
            <a:r>
              <a:rPr lang="pt-PT" sz="2400" dirty="0"/>
              <a:t>Muitos prestadores de serviços dos EUA têm subsidiárias europeias, o que restringe as possibilidades de cooperação direta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77</a:t>
            </a:fld>
            <a:endParaRPr lang="en-US"/>
          </a:p>
        </p:txBody>
      </p:sp>
    </p:spTree>
    <p:extLst>
      <p:ext uri="{BB962C8B-B14F-4D97-AF65-F5344CB8AC3E}">
        <p14:creationId xmlns:p14="http://schemas.microsoft.com/office/powerpoint/2010/main" val="180879999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Solicitações de preservação diretas e de emergência</a:t>
            </a:r>
          </a:p>
        </p:txBody>
      </p:sp>
      <p:sp>
        <p:nvSpPr>
          <p:cNvPr id="3" name="Content Placeholder 2"/>
          <p:cNvSpPr>
            <a:spLocks noGrp="1"/>
          </p:cNvSpPr>
          <p:nvPr>
            <p:ph idx="1"/>
          </p:nvPr>
        </p:nvSpPr>
        <p:spPr/>
        <p:txBody>
          <a:bodyPr/>
          <a:lstStyle/>
          <a:p>
            <a:pPr algn="just"/>
            <a:r>
              <a:rPr lang="pt-PT"/>
              <a:t>Prestadores de serviços dos EUA aceitam pedidos de preservação feitos diretamente por autoridades estrangeiras</a:t>
            </a:r>
          </a:p>
          <a:p>
            <a:pPr algn="just"/>
            <a:endParaRPr lang="en-US" dirty="0"/>
          </a:p>
          <a:p>
            <a:pPr algn="just"/>
            <a:r>
              <a:rPr lang="pt-PT"/>
              <a:t>Prestadores de serviços dos EUA têm procedimentos para aceitar solicitações de emergência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78</a:t>
            </a:fld>
            <a:endParaRPr lang="en-US"/>
          </a:p>
        </p:txBody>
      </p:sp>
    </p:spTree>
    <p:extLst>
      <p:ext uri="{BB962C8B-B14F-4D97-AF65-F5344CB8AC3E}">
        <p14:creationId xmlns:p14="http://schemas.microsoft.com/office/powerpoint/2010/main" val="9981054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Requisitos diferentes para diferentes tipos de dados</a:t>
            </a:r>
          </a:p>
        </p:txBody>
      </p:sp>
      <p:sp>
        <p:nvSpPr>
          <p:cNvPr id="3" name="Content Placeholder 2"/>
          <p:cNvSpPr>
            <a:spLocks noGrp="1"/>
          </p:cNvSpPr>
          <p:nvPr>
            <p:ph idx="1"/>
          </p:nvPr>
        </p:nvSpPr>
        <p:spPr/>
        <p:txBody>
          <a:bodyPr>
            <a:normAutofit lnSpcReduction="10000"/>
          </a:bodyPr>
          <a:lstStyle/>
          <a:p>
            <a:r>
              <a:rPr lang="pt-PT"/>
              <a:t>Os prestadores de serviços dos EUA exigem diferentes níveis de salvaguardas para divulgar diferentes tipos de dados</a:t>
            </a:r>
          </a:p>
          <a:p>
            <a:endParaRPr lang="en-US" dirty="0"/>
          </a:p>
          <a:p>
            <a:pPr algn="just"/>
            <a:r>
              <a:rPr lang="pt-PT"/>
              <a:t>O acesso às informações do subscritor pode ser aceite com uma ordem de produção, enquanto que pode ser necessário um mandado judicial para aceder a informações de conteúdo. </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79</a:t>
            </a:fld>
            <a:endParaRPr lang="en-US"/>
          </a:p>
        </p:txBody>
      </p:sp>
    </p:spTree>
    <p:extLst>
      <p:ext uri="{BB962C8B-B14F-4D97-AF65-F5344CB8AC3E}">
        <p14:creationId xmlns:p14="http://schemas.microsoft.com/office/powerpoint/2010/main" val="2379159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a:bodyPr>
          <a:lstStyle/>
          <a:p>
            <a:pPr algn="just"/>
            <a:r>
              <a:rPr lang="pt-PT" sz="2800"/>
              <a:t>Inclui:	</a:t>
            </a:r>
          </a:p>
          <a:p>
            <a:pPr lvl="1" algn="just"/>
            <a:r>
              <a:rPr lang="pt-PT" sz="2400"/>
              <a:t>Forneça a </a:t>
            </a:r>
            <a:r>
              <a:rPr lang="pt-PT" sz="2400" b="1" u="sng"/>
              <a:t>capacidade de comunicar </a:t>
            </a:r>
            <a:r>
              <a:rPr lang="pt-PT" sz="2400"/>
              <a:t>por meio de um sistema informático</a:t>
            </a:r>
          </a:p>
          <a:p>
            <a:pPr lvl="1" algn="just"/>
            <a:r>
              <a:rPr lang="pt-PT" sz="2400"/>
              <a:t>Qualquer entidade que </a:t>
            </a:r>
            <a:r>
              <a:rPr lang="pt-PT" sz="2400" b="1" u="sng"/>
              <a:t>processa/armazena dados informáticos</a:t>
            </a:r>
            <a:r>
              <a:rPr lang="pt-PT" sz="2400"/>
              <a:t> em nome de tais entidades</a:t>
            </a:r>
          </a:p>
          <a:p>
            <a:pPr algn="just"/>
            <a:r>
              <a:rPr lang="pt-PT" sz="2800"/>
              <a:t>Inclui ambas as entidades </a:t>
            </a:r>
            <a:r>
              <a:rPr lang="pt-PT" sz="2800" b="1" u="sng"/>
              <a:t>privada</a:t>
            </a:r>
            <a:r>
              <a:rPr lang="pt-PT" sz="2800"/>
              <a:t> e </a:t>
            </a:r>
            <a:r>
              <a:rPr lang="pt-PT" sz="2800" b="1" u="sng"/>
              <a:t>pública</a:t>
            </a:r>
          </a:p>
          <a:p>
            <a:pPr algn="just"/>
            <a:r>
              <a:rPr lang="pt-PT" sz="2800"/>
              <a:t>Irrelevante se </a:t>
            </a:r>
            <a:r>
              <a:rPr lang="pt-PT" sz="2800" b="1" u="sng"/>
              <a:t>utilizadores formam grupos fechados</a:t>
            </a:r>
            <a:r>
              <a:rPr lang="pt-PT" sz="2800"/>
              <a:t> ou se </a:t>
            </a:r>
            <a:r>
              <a:rPr lang="pt-PT" sz="2800" b="1" u="sng"/>
              <a:t>prestadores oferecem serviços ao público</a:t>
            </a:r>
          </a:p>
          <a:p>
            <a:pPr algn="just"/>
            <a:r>
              <a:rPr lang="pt-PT" sz="2800"/>
              <a:t>Irrelevante se os serviços forem fornecidos </a:t>
            </a:r>
            <a:r>
              <a:rPr lang="pt-PT" sz="2800" b="1" u="sng"/>
              <a:t>gratuitamente</a:t>
            </a:r>
            <a:r>
              <a:rPr lang="pt-PT" sz="2800"/>
              <a:t> ou </a:t>
            </a:r>
            <a:r>
              <a:rPr lang="pt-PT" sz="2800" b="1" u="sng"/>
              <a:t>por taxa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8</a:t>
            </a:fld>
            <a:endParaRPr lang="en-US"/>
          </a:p>
        </p:txBody>
      </p:sp>
      <p:sp>
        <p:nvSpPr>
          <p:cNvPr id="5" name="Title 4"/>
          <p:cNvSpPr>
            <a:spLocks noGrp="1"/>
          </p:cNvSpPr>
          <p:nvPr>
            <p:ph type="title"/>
          </p:nvPr>
        </p:nvSpPr>
        <p:spPr/>
        <p:txBody>
          <a:bodyPr/>
          <a:lstStyle/>
          <a:p>
            <a:r>
              <a:rPr lang="pt-PT" b="1"/>
              <a:t>Prestador de serviços</a:t>
            </a:r>
          </a:p>
        </p:txBody>
      </p:sp>
    </p:spTree>
    <p:extLst>
      <p:ext uri="{BB962C8B-B14F-4D97-AF65-F5344CB8AC3E}">
        <p14:creationId xmlns:p14="http://schemas.microsoft.com/office/powerpoint/2010/main" val="19215783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pt-PT" sz="4000" b="1" dirty="0"/>
              <a:t/>
            </a:r>
            <a:br>
              <a:rPr lang="pt-PT" sz="4000" b="1" dirty="0"/>
            </a:br>
            <a:r>
              <a:rPr lang="pt-PT" sz="4000" b="1" dirty="0"/>
              <a:t>Por exemplo, Google Inc.</a:t>
            </a:r>
          </a:p>
        </p:txBody>
      </p:sp>
      <p:sp>
        <p:nvSpPr>
          <p:cNvPr id="3" name="Content Placeholder 2"/>
          <p:cNvSpPr>
            <a:spLocks noGrp="1"/>
          </p:cNvSpPr>
          <p:nvPr>
            <p:ph idx="1"/>
          </p:nvPr>
        </p:nvSpPr>
        <p:spPr>
          <a:xfrm>
            <a:off x="457200" y="1600200"/>
            <a:ext cx="8229600" cy="4875551"/>
          </a:xfrm>
        </p:spPr>
        <p:txBody>
          <a:bodyPr>
            <a:normAutofit/>
          </a:bodyPr>
          <a:lstStyle/>
          <a:p>
            <a:pPr algn="just"/>
            <a:r>
              <a:rPr lang="pt-PT" dirty="0"/>
              <a:t>Após a </a:t>
            </a:r>
            <a:r>
              <a:rPr lang="pt-PT" u="sng" dirty="0"/>
              <a:t>ordem de </a:t>
            </a:r>
            <a:r>
              <a:rPr lang="pt-PT" u="sng" dirty="0" err="1"/>
              <a:t>produção/intimação</a:t>
            </a:r>
            <a:r>
              <a:rPr lang="pt-PT" u="sng" dirty="0"/>
              <a:t>:</a:t>
            </a:r>
          </a:p>
          <a:p>
            <a:pPr lvl="1" algn="just"/>
            <a:r>
              <a:rPr lang="pt-PT" dirty="0"/>
              <a:t>Informações de registo do subscritor e endereços IP de entrada e registos de hora associados para contas do </a:t>
            </a:r>
            <a:r>
              <a:rPr lang="pt-PT" dirty="0" err="1"/>
              <a:t>Gmail/YouTube</a:t>
            </a:r>
            <a:endParaRPr lang="pt-PT" dirty="0"/>
          </a:p>
          <a:p>
            <a:pPr lvl="1" algn="just"/>
            <a:r>
              <a:rPr lang="pt-PT" dirty="0"/>
              <a:t>Informações de registo do subscritor, endereços IP de login e registos de hora associados, registos de ligação telefónica e informações de faturamento para contas do Google </a:t>
            </a:r>
            <a:r>
              <a:rPr lang="pt-PT" dirty="0" err="1"/>
              <a:t>Voice</a:t>
            </a:r>
            <a:endParaRPr lang="pt-PT" dirty="0"/>
          </a:p>
          <a:p>
            <a:pPr lvl="1" algn="just"/>
            <a:r>
              <a:rPr lang="pt-PT" dirty="0"/>
              <a:t>Página de registo do blog e informações de subscritor do proprietário do blog para o Blogger</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80</a:t>
            </a:fld>
            <a:endParaRPr lang="en-US"/>
          </a:p>
        </p:txBody>
      </p:sp>
      <p:pic>
        <p:nvPicPr>
          <p:cNvPr id="1026" name="Picture 2" descr="Resultado da imagem para prestadores de serviços dos EUA, solicitações de aplicação da lei ao facebook e 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9594" y="1"/>
            <a:ext cx="1804406" cy="1354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9514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pt-PT" sz="4000" b="1" dirty="0"/>
              <a:t/>
            </a:r>
            <a:br>
              <a:rPr lang="pt-PT" sz="4000" b="1" dirty="0"/>
            </a:br>
            <a:r>
              <a:rPr lang="pt-PT" sz="4000" b="1" dirty="0"/>
              <a:t>Por exemplo, Google Inc.</a:t>
            </a:r>
          </a:p>
        </p:txBody>
      </p:sp>
      <p:sp>
        <p:nvSpPr>
          <p:cNvPr id="3" name="Content Placeholder 2"/>
          <p:cNvSpPr>
            <a:spLocks noGrp="1"/>
          </p:cNvSpPr>
          <p:nvPr>
            <p:ph idx="1"/>
          </p:nvPr>
        </p:nvSpPr>
        <p:spPr>
          <a:xfrm>
            <a:off x="457200" y="1600200"/>
            <a:ext cx="8229600" cy="4875551"/>
          </a:xfrm>
        </p:spPr>
        <p:txBody>
          <a:bodyPr>
            <a:normAutofit fontScale="92500" lnSpcReduction="10000"/>
          </a:bodyPr>
          <a:lstStyle/>
          <a:p>
            <a:pPr algn="just"/>
            <a:r>
              <a:rPr lang="pt-PT" dirty="0"/>
              <a:t>Por </a:t>
            </a:r>
            <a:r>
              <a:rPr lang="pt-PT" u="sng" dirty="0"/>
              <a:t>ordem judicial:</a:t>
            </a:r>
          </a:p>
          <a:p>
            <a:pPr lvl="1" algn="just"/>
            <a:r>
              <a:rPr lang="pt-PT" dirty="0"/>
              <a:t>Informações que não sejam de conteúdo para contas do Gmail</a:t>
            </a:r>
          </a:p>
          <a:p>
            <a:pPr lvl="1" algn="just"/>
            <a:r>
              <a:rPr lang="pt-PT" dirty="0"/>
              <a:t>Endereços IP de upload de vídeos e registo de </a:t>
            </a:r>
            <a:r>
              <a:rPr lang="pt-PT" dirty="0" err="1"/>
              <a:t>data/hora</a:t>
            </a:r>
            <a:r>
              <a:rPr lang="pt-PT" dirty="0"/>
              <a:t> associado e informações que podem ser obtidas com uma intimação para contas do YouTube</a:t>
            </a:r>
          </a:p>
          <a:p>
            <a:pPr lvl="1" algn="just"/>
            <a:r>
              <a:rPr lang="pt-PT" dirty="0"/>
              <a:t>Número de encaminhamento e informações que podem ser obtidas com uma intimação para a conta do Google </a:t>
            </a:r>
            <a:r>
              <a:rPr lang="pt-PT" dirty="0" err="1"/>
              <a:t>Voice</a:t>
            </a:r>
            <a:endParaRPr lang="pt-PT" dirty="0"/>
          </a:p>
          <a:p>
            <a:pPr lvl="1" algn="just"/>
            <a:r>
              <a:rPr lang="pt-PT" dirty="0"/>
              <a:t>Endereço IP e registo de data e hora associado a uma postagem de blog, endereço IP e registo de data e hora associados a contas de blogger</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81</a:t>
            </a:fld>
            <a:endParaRPr lang="en-US"/>
          </a:p>
        </p:txBody>
      </p:sp>
      <p:pic>
        <p:nvPicPr>
          <p:cNvPr id="5" name="Picture 2" descr="Resultado da imagem para prestadores de serviços dos EUA, solicitações de aplicação da lei ao facebook e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39593" y="1"/>
            <a:ext cx="1804406" cy="1354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005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pt-PT" sz="4000" b="1" dirty="0"/>
              <a:t/>
            </a:r>
            <a:br>
              <a:rPr lang="pt-PT" sz="4000" b="1" dirty="0"/>
            </a:br>
            <a:r>
              <a:rPr lang="pt-PT" sz="4000" b="1" dirty="0"/>
              <a:t>Por exemplo, Google Inc.</a:t>
            </a:r>
          </a:p>
        </p:txBody>
      </p:sp>
      <p:sp>
        <p:nvSpPr>
          <p:cNvPr id="3" name="Content Placeholder 2"/>
          <p:cNvSpPr>
            <a:spLocks noGrp="1"/>
          </p:cNvSpPr>
          <p:nvPr>
            <p:ph idx="1"/>
          </p:nvPr>
        </p:nvSpPr>
        <p:spPr>
          <a:xfrm>
            <a:off x="457200" y="1600200"/>
            <a:ext cx="8229600" cy="4875551"/>
          </a:xfrm>
        </p:spPr>
        <p:txBody>
          <a:bodyPr>
            <a:normAutofit fontScale="92500" lnSpcReduction="10000"/>
          </a:bodyPr>
          <a:lstStyle/>
          <a:p>
            <a:pPr algn="just"/>
            <a:r>
              <a:rPr lang="pt-PT"/>
              <a:t>Após o </a:t>
            </a:r>
            <a:r>
              <a:rPr lang="pt-PT" u="sng"/>
              <a:t>mandato de busca:</a:t>
            </a:r>
          </a:p>
          <a:p>
            <a:pPr lvl="1" algn="just"/>
            <a:r>
              <a:rPr lang="pt-PT"/>
              <a:t>Conteúdo e informações de e-mail que podem ser obtidos com uma intimação ou ordem judicial para as contas do Google</a:t>
            </a:r>
          </a:p>
          <a:p>
            <a:pPr lvl="1" algn="just"/>
            <a:r>
              <a:rPr lang="pt-PT"/>
              <a:t>Cópia de vídeo privado e informações de vídeo associadas, conteúdo de mensagens privadas para contas do YouTube</a:t>
            </a:r>
          </a:p>
          <a:p>
            <a:pPr lvl="1" algn="just"/>
            <a:r>
              <a:rPr lang="pt-PT"/>
              <a:t>Conteúdo de mensagens de texto armazenado, conteúdo de correio de voz armazenado para contas de voz do Google</a:t>
            </a:r>
          </a:p>
          <a:p>
            <a:pPr lvl="1" algn="just"/>
            <a:r>
              <a:rPr lang="pt-PT"/>
              <a:t>Postagens de blog particulares e conteúdo de comentários para contas de Bloggers</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82</a:t>
            </a:fld>
            <a:endParaRPr lang="en-US"/>
          </a:p>
        </p:txBody>
      </p:sp>
      <p:pic>
        <p:nvPicPr>
          <p:cNvPr id="5" name="Picture 2" descr="Resultado da imagem para prestadores de serviços dos EUA, solicitações de aplicação da lei ao facebook e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1344" y="1"/>
            <a:ext cx="1842655" cy="138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592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pt-PT" sz="5400"/>
              <a:t>Perguntas</a:t>
            </a:r>
          </a:p>
        </p:txBody>
      </p:sp>
      <p:sp>
        <p:nvSpPr>
          <p:cNvPr id="5" name="Slide Number Placeholder 4"/>
          <p:cNvSpPr>
            <a:spLocks noGrp="1"/>
          </p:cNvSpPr>
          <p:nvPr>
            <p:ph type="sldNum" sz="quarter" idx="12"/>
          </p:nvPr>
        </p:nvSpPr>
        <p:spPr/>
        <p:txBody>
          <a:bodyPr/>
          <a:lstStyle/>
          <a:p>
            <a:fld id="{CBD56858-EB0B-D04D-B23C-7A827FD60C9F}" type="slidenum">
              <a:rPr lang="en-US" smtClean="0"/>
              <a:pPr/>
              <a:t>83</a:t>
            </a:fld>
            <a:endParaRPr lang="en-US"/>
          </a:p>
        </p:txBody>
      </p:sp>
    </p:spTree>
    <p:extLst>
      <p:ext uri="{BB962C8B-B14F-4D97-AF65-F5344CB8AC3E}">
        <p14:creationId xmlns:p14="http://schemas.microsoft.com/office/powerpoint/2010/main" val="335253089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pt-PT" b="1"/>
              <a:t>Parte quatro</a:t>
            </a:r>
            <a:br>
              <a:rPr lang="pt-PT" b="1"/>
            </a:br>
            <a:r>
              <a:rPr lang="pt-PT" b="1"/>
              <a:t>Estudos de caso</a:t>
            </a:r>
            <a:r>
              <a:rPr lang="pt-PT"/>
              <a:t> </a:t>
            </a:r>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84</a:t>
            </a:fld>
            <a:endParaRPr lang="en-US"/>
          </a:p>
        </p:txBody>
      </p:sp>
    </p:spTree>
    <p:extLst>
      <p:ext uri="{BB962C8B-B14F-4D97-AF65-F5344CB8AC3E}">
        <p14:creationId xmlns:p14="http://schemas.microsoft.com/office/powerpoint/2010/main" val="107866716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eaLnBrk="1" hangingPunct="1"/>
            <a:r>
              <a:rPr lang="pt-PT" b="1"/>
              <a:t>Estudos de caso</a:t>
            </a:r>
            <a:r>
              <a:rPr lang="pt-PT"/>
              <a:t> </a:t>
            </a:r>
            <a:r>
              <a:rPr lang="pt-PT" b="1"/>
              <a:t>1 a 3</a:t>
            </a:r>
          </a:p>
        </p:txBody>
      </p:sp>
      <p:sp>
        <p:nvSpPr>
          <p:cNvPr id="3075" name="Rezervirano mjesto sadržaja 2"/>
          <p:cNvSpPr>
            <a:spLocks noGrp="1"/>
          </p:cNvSpPr>
          <p:nvPr>
            <p:ph idx="1"/>
          </p:nvPr>
        </p:nvSpPr>
        <p:spPr/>
        <p:txBody>
          <a:bodyPr/>
          <a:lstStyle/>
          <a:p>
            <a:pPr eaLnBrk="1" hangingPunct="1"/>
            <a:r>
              <a:rPr lang="pt-PT"/>
              <a:t>Os casos escolhidos n.° 1 a 3 referem-se ao artigo 9 da Convenção de Budapeste, uma vez que a cooperação internacional e a assistência legal mútua estão bem desenvolvidas;</a:t>
            </a:r>
          </a:p>
          <a:p>
            <a:pPr eaLnBrk="1" hangingPunct="1"/>
            <a:r>
              <a:rPr lang="pt-PT"/>
              <a:t>No entanto, as medidas processuais que serão estudadas devem ser aplicáveis em relação a qualquer tipo de cibercrime.</a:t>
            </a:r>
          </a:p>
        </p:txBody>
      </p:sp>
    </p:spTree>
    <p:extLst>
      <p:ext uri="{BB962C8B-B14F-4D97-AF65-F5344CB8AC3E}">
        <p14:creationId xmlns:p14="http://schemas.microsoft.com/office/powerpoint/2010/main" val="124394561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r>
              <a:rPr lang="pt-PT" b="1"/>
              <a:t>Estudo de caso 1</a:t>
            </a:r>
          </a:p>
        </p:txBody>
      </p:sp>
      <p:sp>
        <p:nvSpPr>
          <p:cNvPr id="3" name="Content Placeholder 2"/>
          <p:cNvSpPr>
            <a:spLocks noGrp="1"/>
          </p:cNvSpPr>
          <p:nvPr>
            <p:ph idx="1"/>
          </p:nvPr>
        </p:nvSpPr>
        <p:spPr>
          <a:xfrm>
            <a:off x="457200" y="1135063"/>
            <a:ext cx="8513763" cy="5494337"/>
          </a:xfrm>
        </p:spPr>
        <p:txBody>
          <a:bodyPr rtlCol="0">
            <a:normAutofit fontScale="92500" lnSpcReduction="20000"/>
          </a:bodyPr>
          <a:lstStyle/>
          <a:p>
            <a:pPr eaLnBrk="1" hangingPunct="1">
              <a:buFont typeface="Arial" pitchFamily="34" charset="0"/>
              <a:buChar char="•"/>
              <a:defRPr/>
            </a:pPr>
            <a:r>
              <a:rPr lang="pt-PT" sz="2800" b="1" dirty="0"/>
              <a:t>Fatos:</a:t>
            </a:r>
          </a:p>
          <a:p>
            <a:pPr eaLnBrk="1" hangingPunct="1">
              <a:buFont typeface="Arial" pitchFamily="34" charset="0"/>
              <a:buChar char="•"/>
              <a:defRPr/>
            </a:pPr>
            <a:r>
              <a:rPr lang="pt-PT" sz="2800" dirty="0"/>
              <a:t>Marina é uma adolescente de 17 anos, passa regularmente o seu tempo no Facebook. Ela aceitou a amizade de um "adolescente de 17 anos" chamado "</a:t>
            </a:r>
            <a:r>
              <a:rPr lang="pt-PT" sz="2800" dirty="0" err="1"/>
              <a:t>just</a:t>
            </a:r>
            <a:r>
              <a:rPr lang="pt-PT" sz="2800" dirty="0"/>
              <a:t> Robert". A sua foto de perfil apresenta um adolescente com um bom aspeto e uma cara feliz. Depois de um tempo, a amizade desenvolve-se para uma de conversas diárias e depois para conversas sobre amor. Depois de criarem muita confiança, as conversas começaram a ser mais privadas e íntimas. Muito em breve, durante uma conversa, ele pediu à Marina que lhe enviasse uma foto topless e ela concretizou o seu pedido. Depois disso, "</a:t>
            </a:r>
            <a:r>
              <a:rPr lang="pt-PT" sz="2800" dirty="0" err="1"/>
              <a:t>just</a:t>
            </a:r>
            <a:r>
              <a:rPr lang="pt-PT" sz="2800" dirty="0"/>
              <a:t> Robert" começa a chantagear a Marina. Disse-lhe que se não enviasse mais fotos ou vídeos de si nua - vai publicar as fotos dela nua na internet ou enviá-las para os seus pais ou amigos da escola. </a:t>
            </a:r>
          </a:p>
          <a:p>
            <a:pPr marL="914400" lvl="2" indent="0" eaLnBrk="1" fontAlgn="auto" hangingPunct="1">
              <a:spcAft>
                <a:spcPts val="0"/>
              </a:spcAft>
              <a:buNone/>
              <a:defRPr/>
            </a:pPr>
            <a:endParaRPr lang="en-US" sz="2000" dirty="0"/>
          </a:p>
          <a:p>
            <a:pPr lvl="2" eaLnBrk="1" fontAlgn="auto" hangingPunct="1">
              <a:spcAft>
                <a:spcPts val="0"/>
              </a:spcAft>
              <a:buFont typeface="Arial"/>
              <a:buChar char="•"/>
              <a:defRPr/>
            </a:pPr>
            <a:endParaRPr lang="en-US"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86</a:t>
            </a:fld>
            <a:endParaRPr lang="en-US" altLang="sr-Latn-RS" sz="1200">
              <a:solidFill>
                <a:srgbClr val="898989"/>
              </a:solidFill>
            </a:endParaRPr>
          </a:p>
        </p:txBody>
      </p:sp>
    </p:spTree>
    <p:extLst>
      <p:ext uri="{BB962C8B-B14F-4D97-AF65-F5344CB8AC3E}">
        <p14:creationId xmlns:p14="http://schemas.microsoft.com/office/powerpoint/2010/main" val="123428626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lstStyle/>
          <a:p>
            <a:pPr eaLnBrk="1" hangingPunct="1">
              <a:buFont typeface="Arial" pitchFamily="34" charset="0"/>
              <a:buChar char="•"/>
              <a:defRPr/>
            </a:pPr>
            <a:r>
              <a:rPr lang="pt-PT"/>
              <a:t>A Marina contou aos pais o que aconteceu, eles denunciaram à polícia.</a:t>
            </a:r>
          </a:p>
          <a:p>
            <a:pPr eaLnBrk="1" hangingPunct="1">
              <a:buFont typeface="Arial" pitchFamily="34" charset="0"/>
              <a:buChar char="•"/>
              <a:defRPr/>
            </a:pPr>
            <a:r>
              <a:rPr lang="pt-PT"/>
              <a:t>A polícia informou o procurador público sobre o "suspeito" e sobre o crime cometido e iniciou-se uma investigação. </a:t>
            </a:r>
          </a:p>
          <a:p>
            <a:pPr eaLnBrk="1" hangingPunct="1">
              <a:buFont typeface="Arial" pitchFamily="34" charset="0"/>
              <a:buChar char="•"/>
              <a:defRPr/>
            </a:pPr>
            <a:r>
              <a:rPr lang="pt-PT"/>
              <a:t>Foram feitas investigações ao smartphone da Marina</a:t>
            </a:r>
          </a:p>
          <a:p>
            <a:pPr eaLnBrk="1" hangingPunct="1">
              <a:buFont typeface="Arial" pitchFamily="34" charset="0"/>
              <a:buChar char="•"/>
              <a:defRPr/>
            </a:pPr>
            <a:r>
              <a:rPr lang="pt-PT"/>
              <a:t>Qual é o próximo passo?  </a:t>
            </a:r>
          </a:p>
          <a:p>
            <a:pPr marL="0" indent="0" eaLnBrk="1" hangingPunct="1">
              <a:buFont typeface="Arial" pitchFamily="34" charset="0"/>
              <a:buNone/>
              <a:defRPr/>
            </a:pPr>
            <a:endParaRPr lang="en-GB" dirty="0"/>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87</a:t>
            </a:fld>
            <a:endParaRPr lang="en-US" altLang="sr-Latn-RS" sz="1200">
              <a:solidFill>
                <a:srgbClr val="898989"/>
              </a:solidFill>
            </a:endParaRPr>
          </a:p>
        </p:txBody>
      </p:sp>
    </p:spTree>
    <p:extLst>
      <p:ext uri="{BB962C8B-B14F-4D97-AF65-F5344CB8AC3E}">
        <p14:creationId xmlns:p14="http://schemas.microsoft.com/office/powerpoint/2010/main" val="326974205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buFont typeface="Arial" pitchFamily="34" charset="0"/>
              <a:buChar char="•"/>
              <a:defRPr/>
            </a:pPr>
            <a:r>
              <a:rPr lang="pt-PT"/>
              <a:t>Perguntas:</a:t>
            </a:r>
          </a:p>
          <a:p>
            <a:pPr marL="514350" indent="-514350">
              <a:buFont typeface="Arial" pitchFamily="34" charset="0"/>
              <a:buAutoNum type="arabicPeriod"/>
              <a:defRPr/>
            </a:pPr>
            <a:r>
              <a:rPr lang="pt-PT"/>
              <a:t>A polícia pode entrar em contacto diretamente com o Facebook?</a:t>
            </a:r>
          </a:p>
          <a:p>
            <a:pPr marL="514350" indent="-514350">
              <a:buFont typeface="Arial" pitchFamily="34" charset="0"/>
              <a:buAutoNum type="arabicPeriod"/>
              <a:defRPr/>
            </a:pPr>
            <a:r>
              <a:rPr lang="pt-PT"/>
              <a:t>Qual é o formalismo a ser respeitado?</a:t>
            </a:r>
          </a:p>
          <a:p>
            <a:pPr marL="514350" indent="-514350">
              <a:buFont typeface="Arial" pitchFamily="34" charset="0"/>
              <a:buAutoNum type="arabicPeriod"/>
              <a:defRPr/>
            </a:pPr>
            <a:r>
              <a:rPr lang="pt-PT"/>
              <a:t>Quais são os dois próximos passos?</a:t>
            </a:r>
          </a:p>
        </p:txBody>
      </p:sp>
      <p:sp>
        <p:nvSpPr>
          <p:cNvPr id="6"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88</a:t>
            </a:fld>
            <a:endParaRPr lang="en-US" altLang="sr-Latn-RS" sz="1200">
              <a:solidFill>
                <a:srgbClr val="898989"/>
              </a:solidFill>
            </a:endParaRPr>
          </a:p>
        </p:txBody>
      </p:sp>
    </p:spTree>
    <p:extLst>
      <p:ext uri="{BB962C8B-B14F-4D97-AF65-F5344CB8AC3E}">
        <p14:creationId xmlns:p14="http://schemas.microsoft.com/office/powerpoint/2010/main" val="130185723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986390"/>
            <a:ext cx="8229600" cy="5423807"/>
          </a:xfrm>
        </p:spPr>
        <p:txBody>
          <a:bodyPr>
            <a:noAutofit/>
          </a:bodyPr>
          <a:lstStyle/>
          <a:p>
            <a:pPr eaLnBrk="1" hangingPunct="1"/>
            <a:r>
              <a:rPr lang="pt-PT" sz="2600" dirty="0"/>
              <a:t>A investigação levou a um homem de 56 anos que vivia no mesmo país, mas numa cidade diferente.</a:t>
            </a:r>
          </a:p>
          <a:p>
            <a:pPr eaLnBrk="1" hangingPunct="1"/>
            <a:r>
              <a:rPr lang="pt-PT" sz="2600" dirty="0"/>
              <a:t>O procurador público:</a:t>
            </a:r>
          </a:p>
          <a:p>
            <a:pPr marL="711200" indent="-347663" eaLnBrk="1" hangingPunct="1">
              <a:buFont typeface="Courier New" panose="02070309020205020404" pitchFamily="49" charset="0"/>
              <a:buChar char="o"/>
            </a:pPr>
            <a:r>
              <a:rPr lang="pt-PT" sz="2600" dirty="0"/>
              <a:t>Solicitou um mandato de busca judicial para fazer uma busca à casa, computador, smartphone e outros dispositivos do suspeito relacionados ao computador, incluindo todo o armazenamento de dados. Ele obteve o mandato após um atraso de quatro horas.</a:t>
            </a:r>
          </a:p>
          <a:p>
            <a:pPr marL="711200" indent="-347663" eaLnBrk="1" hangingPunct="1">
              <a:buFont typeface="Courier New" panose="02070309020205020404" pitchFamily="49" charset="0"/>
              <a:buChar char="o"/>
            </a:pPr>
            <a:r>
              <a:rPr lang="pt-PT" sz="2600" dirty="0"/>
              <a:t>Emitiu uma ordem ao Centro </a:t>
            </a:r>
            <a:r>
              <a:rPr lang="pt-PT" sz="2600" dirty="0" err="1"/>
              <a:t>Técnico-Operacional</a:t>
            </a:r>
            <a:r>
              <a:rPr lang="pt-PT" sz="2600" dirty="0"/>
              <a:t> (</a:t>
            </a:r>
            <a:r>
              <a:rPr lang="pt-PT" sz="2600" dirty="0" err="1"/>
              <a:t>OTC</a:t>
            </a:r>
            <a:r>
              <a:rPr lang="pt-PT" sz="2600" dirty="0"/>
              <a:t>) para preservar todos os dados relevantes sobre as comunicações entre o suspeito e a vítima.</a:t>
            </a:r>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89</a:t>
            </a:fld>
            <a:endParaRPr lang="en-US" altLang="sr-Latn-RS" sz="1200">
              <a:solidFill>
                <a:srgbClr val="898989"/>
              </a:solidFill>
            </a:endParaRPr>
          </a:p>
        </p:txBody>
      </p:sp>
    </p:spTree>
    <p:extLst>
      <p:ext uri="{BB962C8B-B14F-4D97-AF65-F5344CB8AC3E}">
        <p14:creationId xmlns:p14="http://schemas.microsoft.com/office/powerpoint/2010/main" val="5162395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9</a:t>
            </a:fld>
            <a:endParaRPr lang="en-US"/>
          </a:p>
        </p:txBody>
      </p:sp>
      <p:pic>
        <p:nvPicPr>
          <p:cNvPr id="3076" name="Picture 4" descr="Resultado de imagem para u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m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Resultado de imagem para c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Resultado de imagem para disco rígid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Resultado de imagem para armazenamento em nuve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pt-PT" b="1"/>
              <a:t>Provas Eletrónicas</a:t>
            </a:r>
          </a:p>
        </p:txBody>
      </p:sp>
    </p:spTree>
    <p:extLst>
      <p:ext uri="{BB962C8B-B14F-4D97-AF65-F5344CB8AC3E}">
        <p14:creationId xmlns:p14="http://schemas.microsoft.com/office/powerpoint/2010/main" val="421630224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573163"/>
            <a:ext cx="8229600" cy="5010410"/>
          </a:xfrm>
        </p:spPr>
        <p:txBody>
          <a:bodyPr>
            <a:noAutofit/>
          </a:bodyPr>
          <a:lstStyle/>
          <a:p>
            <a:pPr marL="0" indent="0">
              <a:lnSpc>
                <a:spcPct val="80000"/>
              </a:lnSpc>
              <a:spcBef>
                <a:spcPts val="600"/>
              </a:spcBef>
              <a:spcAft>
                <a:spcPts val="1200"/>
              </a:spcAft>
              <a:buNone/>
              <a:defRPr/>
            </a:pPr>
            <a:r>
              <a:rPr lang="pt-PT" sz="2800" dirty="0"/>
              <a:t>Perguntas:</a:t>
            </a:r>
          </a:p>
          <a:p>
            <a:pPr marL="514350" indent="-514350">
              <a:lnSpc>
                <a:spcPct val="80000"/>
              </a:lnSpc>
              <a:spcBef>
                <a:spcPts val="600"/>
              </a:spcBef>
              <a:spcAft>
                <a:spcPts val="600"/>
              </a:spcAft>
              <a:buFont typeface="Arial" pitchFamily="34" charset="0"/>
              <a:buAutoNum type="arabicPeriod"/>
              <a:defRPr/>
            </a:pPr>
            <a:r>
              <a:rPr lang="pt-PT" sz="2400" b="1" dirty="0"/>
              <a:t>Quanto tempo tem um procurador público</a:t>
            </a:r>
            <a:r>
              <a:rPr lang="pt-PT" sz="2400" dirty="0"/>
              <a:t>, no seu país, para solicitar um mandato de busca judicial? </a:t>
            </a:r>
          </a:p>
          <a:p>
            <a:pPr marL="514350" indent="-514350">
              <a:lnSpc>
                <a:spcPct val="80000"/>
              </a:lnSpc>
              <a:spcBef>
                <a:spcPts val="600"/>
              </a:spcBef>
              <a:spcAft>
                <a:spcPts val="600"/>
              </a:spcAft>
              <a:buFont typeface="Arial" pitchFamily="34" charset="0"/>
              <a:buAutoNum type="arabicPeriod"/>
              <a:defRPr/>
            </a:pPr>
            <a:r>
              <a:rPr lang="pt-PT" sz="2400" dirty="0"/>
              <a:t>Que indicação é, em todos os casos, obrigatória no pedido do Procurador Público?</a:t>
            </a:r>
          </a:p>
          <a:p>
            <a:pPr marL="514350" indent="-514350">
              <a:lnSpc>
                <a:spcPct val="80000"/>
              </a:lnSpc>
              <a:spcBef>
                <a:spcPts val="600"/>
              </a:spcBef>
              <a:spcAft>
                <a:spcPts val="600"/>
              </a:spcAft>
              <a:buFont typeface="Arial" pitchFamily="34" charset="0"/>
              <a:buAutoNum type="arabicPeriod"/>
              <a:defRPr/>
            </a:pPr>
            <a:r>
              <a:rPr lang="pt-PT" sz="2400" b="1" dirty="0"/>
              <a:t>Quanto tempo tem um tribunal para decidir</a:t>
            </a:r>
            <a:r>
              <a:rPr lang="pt-PT" sz="2400" dirty="0"/>
              <a:t> sobre o pedido do Procurador Público? </a:t>
            </a:r>
          </a:p>
          <a:p>
            <a:pPr marL="514350" indent="-514350">
              <a:lnSpc>
                <a:spcPct val="80000"/>
              </a:lnSpc>
              <a:spcBef>
                <a:spcPts val="600"/>
              </a:spcBef>
              <a:spcAft>
                <a:spcPts val="600"/>
              </a:spcAft>
              <a:buFont typeface="Arial" pitchFamily="34" charset="0"/>
              <a:buAutoNum type="arabicPeriod"/>
              <a:defRPr/>
            </a:pPr>
            <a:r>
              <a:rPr lang="pt-PT" sz="2400" dirty="0"/>
              <a:t>O Procurador Público tem algum remédio legal se o tribunal recusar ou rejeitar o seu pedido? </a:t>
            </a:r>
          </a:p>
          <a:p>
            <a:pPr marL="914400" lvl="1" indent="-514350">
              <a:lnSpc>
                <a:spcPct val="80000"/>
              </a:lnSpc>
              <a:spcBef>
                <a:spcPts val="600"/>
              </a:spcBef>
              <a:spcAft>
                <a:spcPts val="600"/>
              </a:spcAft>
              <a:buFont typeface="+mj-lt"/>
              <a:buAutoNum type="alphaLcParenR"/>
              <a:defRPr/>
            </a:pPr>
            <a:r>
              <a:rPr lang="pt-PT" sz="2000" dirty="0"/>
              <a:t>Se a resposta for sim - em que momento e quem decide sobre o recurso do Procurador Público?</a:t>
            </a:r>
          </a:p>
          <a:p>
            <a:pPr marL="514350" indent="-514350">
              <a:lnSpc>
                <a:spcPct val="80000"/>
              </a:lnSpc>
              <a:spcBef>
                <a:spcPts val="600"/>
              </a:spcBef>
              <a:spcAft>
                <a:spcPts val="600"/>
              </a:spcAft>
              <a:buFont typeface="Arial" pitchFamily="34" charset="0"/>
              <a:buAutoNum type="arabicPeriod"/>
              <a:defRPr/>
            </a:pPr>
            <a:r>
              <a:rPr lang="pt-PT" sz="2400" dirty="0"/>
              <a:t>Um suspeito precisa de saber sobre a decisão do tribunal? </a:t>
            </a:r>
          </a:p>
          <a:p>
            <a:pPr marL="914400" lvl="1" indent="-514350">
              <a:lnSpc>
                <a:spcPct val="80000"/>
              </a:lnSpc>
              <a:spcBef>
                <a:spcPts val="600"/>
              </a:spcBef>
              <a:spcAft>
                <a:spcPts val="600"/>
              </a:spcAft>
              <a:buFont typeface="+mj-lt"/>
              <a:buAutoNum type="alphaLcParenR"/>
              <a:defRPr/>
            </a:pPr>
            <a:r>
              <a:rPr lang="pt-PT" sz="2000" dirty="0"/>
              <a:t>Se sim, quando?</a:t>
            </a:r>
          </a:p>
          <a:p>
            <a:pPr marL="514350" indent="-514350">
              <a:spcBef>
                <a:spcPts val="600"/>
              </a:spcBef>
              <a:spcAft>
                <a:spcPts val="600"/>
              </a:spcAft>
              <a:buFont typeface="Arial" pitchFamily="34" charset="0"/>
              <a:buAutoNum type="arabicPeriod"/>
              <a:defRPr/>
            </a:pPr>
            <a:endParaRPr lang="en-US" sz="2400" dirty="0"/>
          </a:p>
          <a:p>
            <a:pPr marL="514350" indent="-514350">
              <a:spcBef>
                <a:spcPts val="600"/>
              </a:spcBef>
              <a:spcAft>
                <a:spcPts val="600"/>
              </a:spcAft>
              <a:buFont typeface="Arial" pitchFamily="34" charset="0"/>
              <a:buAutoNum type="arabicPeriod"/>
              <a:defRPr/>
            </a:pPr>
            <a:endParaRPr lang="en-US" sz="2400" dirty="0"/>
          </a:p>
          <a:p>
            <a:pPr marL="514350" indent="-514350">
              <a:spcBef>
                <a:spcPts val="600"/>
              </a:spcBef>
              <a:spcAft>
                <a:spcPts val="600"/>
              </a:spcAft>
              <a:buFont typeface="Arial" pitchFamily="34" charset="0"/>
              <a:buAutoNum type="arabicPeriod"/>
              <a:defRPr/>
            </a:pPr>
            <a:endParaRPr lang="hr-HR" sz="2800" dirty="0"/>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90</a:t>
            </a:fld>
            <a:endParaRPr lang="en-US" altLang="sr-Latn-RS" sz="1200">
              <a:solidFill>
                <a:srgbClr val="898989"/>
              </a:solidFill>
            </a:endParaRPr>
          </a:p>
        </p:txBody>
      </p:sp>
    </p:spTree>
    <p:extLst>
      <p:ext uri="{BB962C8B-B14F-4D97-AF65-F5344CB8AC3E}">
        <p14:creationId xmlns:p14="http://schemas.microsoft.com/office/powerpoint/2010/main" val="30957471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2029409"/>
            <a:ext cx="8229600" cy="4537793"/>
          </a:xfrm>
        </p:spPr>
        <p:txBody>
          <a:bodyPr rtlCol="0">
            <a:normAutofit fontScale="85000" lnSpcReduction="20000"/>
          </a:bodyPr>
          <a:lstStyle/>
          <a:p>
            <a:pPr eaLnBrk="1" fontAlgn="auto" hangingPunct="1">
              <a:lnSpc>
                <a:spcPct val="120000"/>
              </a:lnSpc>
              <a:spcBef>
                <a:spcPts val="600"/>
              </a:spcBef>
              <a:spcAft>
                <a:spcPts val="1200"/>
              </a:spcAft>
              <a:buFont typeface="Arial"/>
              <a:buChar char="•"/>
              <a:defRPr/>
            </a:pPr>
            <a:r>
              <a:rPr lang="pt-PT" dirty="0"/>
              <a:t>A polícia vasculhou o apartamento do suspeito, apreendeu o portátil e o smartphone - não foram encontrados dispositivos de armazenamento de dados,</a:t>
            </a:r>
          </a:p>
          <a:p>
            <a:pPr eaLnBrk="1" fontAlgn="auto" hangingPunct="1">
              <a:lnSpc>
                <a:spcPct val="120000"/>
              </a:lnSpc>
              <a:spcBef>
                <a:spcPts val="600"/>
              </a:spcBef>
              <a:spcAft>
                <a:spcPts val="1200"/>
              </a:spcAft>
              <a:buFont typeface="Arial"/>
              <a:buChar char="•"/>
              <a:defRPr/>
            </a:pPr>
            <a:r>
              <a:rPr lang="pt-PT" dirty="0"/>
              <a:t>As medidas de busca e apreensão confirmaram todo o conteúdo das trocas que ocorreram entre a vítima e o suspeito, e confirmaram  a suspeita de que o suspeito cometeu o delito de possuir pornografia infantil no sistema informático.</a:t>
            </a:r>
          </a:p>
          <a:p>
            <a:pPr marL="0" indent="0" eaLnBrk="1" fontAlgn="auto" hangingPunct="1">
              <a:lnSpc>
                <a:spcPct val="120000"/>
              </a:lnSpc>
              <a:spcBef>
                <a:spcPts val="600"/>
              </a:spcBef>
              <a:spcAft>
                <a:spcPts val="1200"/>
              </a:spcAft>
              <a:buFont typeface="Arial" pitchFamily="34" charset="0"/>
              <a:buNone/>
              <a:defRPr/>
            </a:pPr>
            <a:r>
              <a:rPr lang="pt-PT" dirty="0"/>
              <a:t> </a:t>
            </a:r>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91</a:t>
            </a:fld>
            <a:endParaRPr lang="en-US" altLang="sr-Latn-RS" sz="1200">
              <a:solidFill>
                <a:srgbClr val="898989"/>
              </a:solidFill>
            </a:endParaRPr>
          </a:p>
        </p:txBody>
      </p:sp>
    </p:spTree>
    <p:extLst>
      <p:ext uri="{BB962C8B-B14F-4D97-AF65-F5344CB8AC3E}">
        <p14:creationId xmlns:p14="http://schemas.microsoft.com/office/powerpoint/2010/main" val="387084314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buNone/>
              <a:defRPr/>
            </a:pPr>
            <a:r>
              <a:rPr lang="pt-PT"/>
              <a:t>Pergunta:</a:t>
            </a:r>
          </a:p>
          <a:p>
            <a:pPr marL="0" indent="0">
              <a:buFont typeface="Arial" pitchFamily="34" charset="0"/>
              <a:buNone/>
              <a:defRPr/>
            </a:pPr>
            <a:endParaRPr lang="hr-HR" dirty="0"/>
          </a:p>
          <a:p>
            <a:pPr marL="0" indent="0">
              <a:buFont typeface="Arial" pitchFamily="34" charset="0"/>
              <a:buNone/>
              <a:defRPr/>
            </a:pPr>
            <a:r>
              <a:rPr lang="pt-PT"/>
              <a:t>Que atividades é que são consideradas sob a medida processual "Busca ao computador"?</a:t>
            </a:r>
          </a:p>
          <a:p>
            <a:pPr marL="0" indent="0">
              <a:buFont typeface="Arial" pitchFamily="34" charset="0"/>
              <a:buNone/>
              <a:defRPr/>
            </a:pPr>
            <a:endParaRPr lang="hr-HR" dirty="0"/>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92</a:t>
            </a:fld>
            <a:endParaRPr lang="en-US" altLang="sr-Latn-RS" sz="1200">
              <a:solidFill>
                <a:srgbClr val="898989"/>
              </a:solidFill>
            </a:endParaRPr>
          </a:p>
        </p:txBody>
      </p:sp>
    </p:spTree>
    <p:extLst>
      <p:ext uri="{BB962C8B-B14F-4D97-AF65-F5344CB8AC3E}">
        <p14:creationId xmlns:p14="http://schemas.microsoft.com/office/powerpoint/2010/main" val="125590251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eaLnBrk="1" hangingPunct="1">
              <a:spcBef>
                <a:spcPts val="600"/>
              </a:spcBef>
              <a:spcAft>
                <a:spcPts val="1200"/>
              </a:spcAft>
            </a:pPr>
            <a:r>
              <a:rPr lang="pt-PT" sz="2800"/>
              <a:t>O procurador público agravou a acusação</a:t>
            </a:r>
          </a:p>
          <a:p>
            <a:pPr eaLnBrk="1" hangingPunct="1">
              <a:spcBef>
                <a:spcPts val="600"/>
              </a:spcBef>
              <a:spcAft>
                <a:spcPts val="1200"/>
              </a:spcAft>
            </a:pPr>
            <a:r>
              <a:rPr lang="pt-PT" sz="2800"/>
              <a:t>Foram guardadas provas eletrónicas recolhidas num DVD e até mesmo fotos impressas em papel </a:t>
            </a:r>
          </a:p>
          <a:p>
            <a:pPr eaLnBrk="1" hangingPunct="1">
              <a:spcBef>
                <a:spcPts val="600"/>
              </a:spcBef>
              <a:spcAft>
                <a:spcPts val="1200"/>
              </a:spcAft>
            </a:pPr>
            <a:r>
              <a:rPr lang="pt-PT" sz="2800"/>
              <a:t>O tribunal confirmou a acusação</a:t>
            </a:r>
          </a:p>
          <a:p>
            <a:pPr eaLnBrk="1" hangingPunct="1">
              <a:spcBef>
                <a:spcPts val="600"/>
              </a:spcBef>
              <a:spcAft>
                <a:spcPts val="1200"/>
              </a:spcAft>
            </a:pPr>
            <a:r>
              <a:rPr lang="pt-PT" sz="2800"/>
              <a:t>Durante o julgamento o autor do crime declarou-se culpado e foi sentenciado a 1 ano de prisão (Tribunal croata)</a:t>
            </a:r>
          </a:p>
          <a:p>
            <a:pPr eaLnBrk="1" hangingPunct="1">
              <a:spcBef>
                <a:spcPts val="600"/>
              </a:spcBef>
              <a:spcAft>
                <a:spcPts val="1200"/>
              </a:spcAft>
            </a:pPr>
            <a:endParaRPr lang="en-US" altLang="sr-Latn-RS" sz="2800" dirty="0"/>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93</a:t>
            </a:fld>
            <a:endParaRPr lang="en-US" altLang="sr-Latn-RS" sz="1200">
              <a:solidFill>
                <a:srgbClr val="898989"/>
              </a:solidFill>
            </a:endParaRPr>
          </a:p>
        </p:txBody>
      </p:sp>
    </p:spTree>
    <p:extLst>
      <p:ext uri="{BB962C8B-B14F-4D97-AF65-F5344CB8AC3E}">
        <p14:creationId xmlns:p14="http://schemas.microsoft.com/office/powerpoint/2010/main" val="292004126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648410"/>
            <a:ext cx="8229600" cy="4625235"/>
          </a:xfrm>
        </p:spPr>
        <p:txBody>
          <a:bodyPr>
            <a:normAutofit fontScale="92500"/>
          </a:bodyPr>
          <a:lstStyle/>
          <a:p>
            <a:pPr marL="0" indent="0">
              <a:spcBef>
                <a:spcPts val="600"/>
              </a:spcBef>
              <a:spcAft>
                <a:spcPts val="1200"/>
              </a:spcAft>
              <a:buNone/>
              <a:defRPr/>
            </a:pPr>
            <a:r>
              <a:rPr lang="pt-PT" sz="2800" dirty="0"/>
              <a:t>Perguntas:</a:t>
            </a:r>
          </a:p>
          <a:p>
            <a:pPr marL="514350" indent="-514350">
              <a:spcBef>
                <a:spcPts val="600"/>
              </a:spcBef>
              <a:spcAft>
                <a:spcPts val="600"/>
              </a:spcAft>
              <a:buFont typeface="Arial" pitchFamily="34" charset="0"/>
              <a:buAutoNum type="arabicPeriod"/>
              <a:defRPr/>
            </a:pPr>
            <a:endParaRPr lang="en-GB" altLang="sr-Latn-RS" sz="2400" b="1" dirty="0"/>
          </a:p>
          <a:p>
            <a:pPr marL="514350" indent="-514350">
              <a:spcBef>
                <a:spcPts val="600"/>
              </a:spcBef>
              <a:spcAft>
                <a:spcPts val="600"/>
              </a:spcAft>
              <a:buFont typeface="Arial" pitchFamily="34" charset="0"/>
              <a:buAutoNum type="arabicPeriod"/>
              <a:defRPr/>
            </a:pPr>
            <a:r>
              <a:rPr lang="pt-PT" sz="2400" b="1" dirty="0"/>
              <a:t>Que equipamento costumam ser utilizados pelos Tribunais</a:t>
            </a:r>
            <a:r>
              <a:rPr lang="pt-PT" sz="2400" dirty="0"/>
              <a:t> nas salas de audiência do seu país?  </a:t>
            </a:r>
          </a:p>
          <a:p>
            <a:pPr marL="514350" indent="-514350">
              <a:spcBef>
                <a:spcPts val="600"/>
              </a:spcBef>
              <a:spcAft>
                <a:spcPts val="600"/>
              </a:spcAft>
              <a:buFont typeface="Arial" pitchFamily="34" charset="0"/>
              <a:buAutoNum type="arabicPeriod"/>
              <a:defRPr/>
            </a:pPr>
            <a:endParaRPr lang="en-GB" altLang="sr-Latn-RS" sz="2400" dirty="0"/>
          </a:p>
          <a:p>
            <a:pPr marL="514350" indent="-514350">
              <a:spcBef>
                <a:spcPts val="600"/>
              </a:spcBef>
              <a:spcAft>
                <a:spcPts val="600"/>
              </a:spcAft>
              <a:buFont typeface="Arial" pitchFamily="34" charset="0"/>
              <a:buAutoNum type="arabicPeriod"/>
              <a:defRPr/>
            </a:pPr>
            <a:r>
              <a:rPr lang="pt-PT" sz="2400" dirty="0"/>
              <a:t>Todos os tribunais do seu país estão bem equipados?</a:t>
            </a:r>
          </a:p>
          <a:p>
            <a:pPr marL="514350" indent="-514350">
              <a:spcBef>
                <a:spcPts val="600"/>
              </a:spcBef>
              <a:spcAft>
                <a:spcPts val="600"/>
              </a:spcAft>
              <a:buFont typeface="Arial" pitchFamily="34" charset="0"/>
              <a:buAutoNum type="arabicPeriod"/>
              <a:defRPr/>
            </a:pPr>
            <a:endParaRPr lang="en-GB" altLang="sr-Latn-RS" sz="2400" b="1" dirty="0"/>
          </a:p>
          <a:p>
            <a:pPr marL="514350" indent="-514350">
              <a:spcBef>
                <a:spcPts val="600"/>
              </a:spcBef>
              <a:spcAft>
                <a:spcPts val="600"/>
              </a:spcAft>
              <a:buFont typeface="Arial" pitchFamily="34" charset="0"/>
              <a:buAutoNum type="arabicPeriod"/>
              <a:defRPr/>
            </a:pPr>
            <a:r>
              <a:rPr lang="pt-PT" sz="2400" b="1" dirty="0"/>
              <a:t>E se o réu alegar que alguém estava a utilizar o seu computador</a:t>
            </a:r>
            <a:r>
              <a:rPr lang="pt-PT" sz="2400" dirty="0"/>
              <a:t> , que alguém tinha acesso ilegal ao seu computador ou que alguém tinha roubado a sua palavra-passe? </a:t>
            </a:r>
          </a:p>
        </p:txBody>
      </p:sp>
      <p:sp>
        <p:nvSpPr>
          <p:cNvPr id="5" name="Title 1"/>
          <p:cNvSpPr>
            <a:spLocks noGrp="1"/>
          </p:cNvSpPr>
          <p:nvPr>
            <p:ph type="title"/>
          </p:nvPr>
        </p:nvSpPr>
        <p:spPr>
          <a:xfrm>
            <a:off x="457200" y="274638"/>
            <a:ext cx="8229600" cy="860425"/>
          </a:xfrm>
        </p:spPr>
        <p:txBody>
          <a:bodyPr/>
          <a:lstStyle/>
          <a:p>
            <a:r>
              <a:rPr lang="pt-PT" b="1"/>
              <a:t>Estudo de caso 1</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94</a:t>
            </a:fld>
            <a:endParaRPr lang="en-US" altLang="sr-Latn-RS" sz="1200">
              <a:solidFill>
                <a:srgbClr val="898989"/>
              </a:solidFill>
            </a:endParaRPr>
          </a:p>
        </p:txBody>
      </p:sp>
    </p:spTree>
    <p:extLst>
      <p:ext uri="{BB962C8B-B14F-4D97-AF65-F5344CB8AC3E}">
        <p14:creationId xmlns:p14="http://schemas.microsoft.com/office/powerpoint/2010/main" val="398870746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lnSpcReduction="10000"/>
          </a:bodyPr>
          <a:lstStyle/>
          <a:p>
            <a:pPr eaLnBrk="1" hangingPunct="1">
              <a:spcBef>
                <a:spcPts val="600"/>
              </a:spcBef>
              <a:spcAft>
                <a:spcPts val="1200"/>
              </a:spcAft>
            </a:pPr>
            <a:r>
              <a:rPr lang="pt-PT"/>
              <a:t>Num caso quase idêntico ao caso n.º 1 - a investigação levou a um endereço IP na Sérvia. </a:t>
            </a:r>
          </a:p>
          <a:p>
            <a:pPr eaLnBrk="1" hangingPunct="1">
              <a:spcBef>
                <a:spcPts val="600"/>
              </a:spcBef>
              <a:spcAft>
                <a:spcPts val="1200"/>
              </a:spcAft>
            </a:pPr>
            <a:r>
              <a:rPr lang="pt-PT"/>
              <a:t>A polícia informou o procurador público sobre o "suspeito", o crime e o fato de o endereço IP ser na Sérvia.</a:t>
            </a:r>
          </a:p>
          <a:p>
            <a:pPr eaLnBrk="1" hangingPunct="1">
              <a:spcBef>
                <a:spcPts val="600"/>
              </a:spcBef>
              <a:spcAft>
                <a:spcPts val="1200"/>
              </a:spcAft>
            </a:pPr>
            <a:r>
              <a:rPr lang="pt-PT"/>
              <a:t>O procurador público deixou que a polícia cuidasse da gestão de toda a cooperação direta da polícia internacional necessária com a polícia sérvia.</a:t>
            </a:r>
          </a:p>
          <a:p>
            <a:pPr eaLnBrk="1" hangingPunct="1">
              <a:spcBef>
                <a:spcPts val="600"/>
              </a:spcBef>
              <a:spcAft>
                <a:spcPts val="1200"/>
              </a:spcAft>
            </a:pPr>
            <a:endParaRPr lang="en-US" altLang="sr-Latn-RS" dirty="0"/>
          </a:p>
        </p:txBody>
      </p:sp>
      <p:sp>
        <p:nvSpPr>
          <p:cNvPr id="6" name="Title 1"/>
          <p:cNvSpPr>
            <a:spLocks noGrp="1"/>
          </p:cNvSpPr>
          <p:nvPr>
            <p:ph type="title"/>
          </p:nvPr>
        </p:nvSpPr>
        <p:spPr>
          <a:xfrm>
            <a:off x="457200" y="274638"/>
            <a:ext cx="8229600" cy="860425"/>
          </a:xfrm>
        </p:spPr>
        <p:txBody>
          <a:bodyPr/>
          <a:lstStyle/>
          <a:p>
            <a:r>
              <a:rPr lang="pt-PT" b="1"/>
              <a:t>Estudo de caso 2</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95</a:t>
            </a:fld>
            <a:endParaRPr lang="en-US" altLang="sr-Latn-RS" sz="1200">
              <a:solidFill>
                <a:srgbClr val="898989"/>
              </a:solidFill>
            </a:endParaRPr>
          </a:p>
        </p:txBody>
      </p:sp>
    </p:spTree>
    <p:extLst>
      <p:ext uri="{BB962C8B-B14F-4D97-AF65-F5344CB8AC3E}">
        <p14:creationId xmlns:p14="http://schemas.microsoft.com/office/powerpoint/2010/main" val="13271509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buNone/>
              <a:defRPr/>
            </a:pPr>
            <a:r>
              <a:rPr lang="pt-PT"/>
              <a:t>Pergunta:</a:t>
            </a:r>
          </a:p>
          <a:p>
            <a:pPr marL="0" indent="0">
              <a:buFont typeface="Arial" pitchFamily="34" charset="0"/>
              <a:buNone/>
              <a:defRPr/>
            </a:pPr>
            <a:endParaRPr lang="en-US" altLang="sr-Latn-RS" dirty="0"/>
          </a:p>
          <a:p>
            <a:pPr marL="0" indent="0">
              <a:buFont typeface="Arial" pitchFamily="34" charset="0"/>
              <a:buNone/>
              <a:defRPr/>
            </a:pPr>
            <a:endParaRPr lang="en-US" altLang="sr-Latn-RS" dirty="0"/>
          </a:p>
          <a:p>
            <a:pPr marL="0" indent="0">
              <a:buFont typeface="Arial" pitchFamily="34" charset="0"/>
              <a:buNone/>
              <a:defRPr/>
            </a:pPr>
            <a:r>
              <a:rPr lang="pt-PT"/>
              <a:t>Porque é o contacto direto entre as políticas de dois países possível?</a:t>
            </a:r>
          </a:p>
          <a:p>
            <a:pPr marL="0" indent="0">
              <a:buFont typeface="Arial" pitchFamily="34" charset="0"/>
              <a:buNone/>
              <a:defRPr/>
            </a:pPr>
            <a:endParaRPr lang="hr-HR" dirty="0"/>
          </a:p>
        </p:txBody>
      </p:sp>
      <p:sp>
        <p:nvSpPr>
          <p:cNvPr id="5" name="Title 1"/>
          <p:cNvSpPr>
            <a:spLocks noGrp="1"/>
          </p:cNvSpPr>
          <p:nvPr>
            <p:ph type="title"/>
          </p:nvPr>
        </p:nvSpPr>
        <p:spPr>
          <a:xfrm>
            <a:off x="457200" y="274638"/>
            <a:ext cx="8229600" cy="860425"/>
          </a:xfrm>
        </p:spPr>
        <p:txBody>
          <a:bodyPr/>
          <a:lstStyle/>
          <a:p>
            <a:r>
              <a:rPr lang="pt-PT" b="1"/>
              <a:t>Estudo de caso 2</a:t>
            </a:r>
            <a:r>
              <a:rPr lang="pt-PT"/>
              <a:t> (acompanhamento)</a:t>
            </a:r>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sr-Latn-RS" sz="1200" smtClean="0">
                <a:solidFill>
                  <a:srgbClr val="898989"/>
                </a:solidFill>
              </a:rPr>
              <a:pPr>
                <a:spcBef>
                  <a:spcPct val="0"/>
                </a:spcBef>
                <a:buFontTx/>
                <a:buNone/>
              </a:pPr>
              <a:t>96</a:t>
            </a:fld>
            <a:endParaRPr lang="en-US" altLang="sr-Latn-RS" sz="1200">
              <a:solidFill>
                <a:srgbClr val="898989"/>
              </a:solidFill>
            </a:endParaRPr>
          </a:p>
        </p:txBody>
      </p:sp>
    </p:spTree>
    <p:extLst>
      <p:ext uri="{BB962C8B-B14F-4D97-AF65-F5344CB8AC3E}">
        <p14:creationId xmlns:p14="http://schemas.microsoft.com/office/powerpoint/2010/main" val="1679137420"/>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855375"/>
            <a:ext cx="8229600" cy="4547884"/>
          </a:xfrm>
        </p:spPr>
        <p:txBody>
          <a:bodyPr>
            <a:normAutofit/>
          </a:bodyPr>
          <a:lstStyle/>
          <a:p>
            <a:pPr eaLnBrk="1" hangingPunct="1">
              <a:spcBef>
                <a:spcPts val="600"/>
              </a:spcBef>
              <a:spcAft>
                <a:spcPts val="1200"/>
              </a:spcAft>
            </a:pPr>
            <a:r>
              <a:rPr lang="pt-PT" sz="2800" dirty="0"/>
              <a:t>Uma cooperação internacional muito rápida abriu a oportunidade para a investigação que levou a um homem de 35 anos. </a:t>
            </a:r>
          </a:p>
          <a:p>
            <a:pPr eaLnBrk="1" hangingPunct="1">
              <a:spcBef>
                <a:spcPts val="600"/>
              </a:spcBef>
              <a:spcAft>
                <a:spcPts val="1200"/>
              </a:spcAft>
            </a:pPr>
            <a:r>
              <a:rPr lang="pt-PT" sz="2800" dirty="0"/>
              <a:t>A Sérvia conduziu a investigação e o julgamento - o autor do crime foi condenado a 1 ano de prisão. </a:t>
            </a:r>
          </a:p>
          <a:p>
            <a:pPr eaLnBrk="1" hangingPunct="1">
              <a:spcBef>
                <a:spcPts val="600"/>
              </a:spcBef>
              <a:spcAft>
                <a:spcPts val="1200"/>
              </a:spcAft>
            </a:pPr>
            <a:r>
              <a:rPr lang="pt-PT" sz="2800" dirty="0"/>
              <a:t>Todas as provas recolhidas pelo procurador das autoridades croatas na Sérvia foram utilizadas no julgamento perante o Tribunal Sérvio (</a:t>
            </a:r>
            <a:r>
              <a:rPr lang="pt-PT" sz="2800" dirty="0" err="1"/>
              <a:t>MLA</a:t>
            </a:r>
            <a:r>
              <a:rPr lang="pt-PT" sz="2800" dirty="0"/>
              <a:t>). </a:t>
            </a:r>
          </a:p>
          <a:p>
            <a:pPr eaLnBrk="1" hangingPunct="1">
              <a:spcBef>
                <a:spcPts val="600"/>
              </a:spcBef>
              <a:spcAft>
                <a:spcPts val="1200"/>
              </a:spcAft>
            </a:pPr>
            <a:endParaRPr lang="hr-HR" altLang="sr-Latn-RS" sz="2800" dirty="0"/>
          </a:p>
        </p:txBody>
      </p:sp>
      <p:sp>
        <p:nvSpPr>
          <p:cNvPr id="5" name="Title 1"/>
          <p:cNvSpPr>
            <a:spLocks noGrp="1"/>
          </p:cNvSpPr>
          <p:nvPr>
            <p:ph type="title"/>
          </p:nvPr>
        </p:nvSpPr>
        <p:spPr>
          <a:xfrm>
            <a:off x="457200" y="274638"/>
            <a:ext cx="8229600" cy="860425"/>
          </a:xfrm>
        </p:spPr>
        <p:txBody>
          <a:bodyPr/>
          <a:lstStyle/>
          <a:p>
            <a:r>
              <a:rPr lang="pt-PT" b="1"/>
              <a:t>Estudo de caso 2</a:t>
            </a:r>
            <a:r>
              <a:rPr lang="pt-PT"/>
              <a:t> (acompanhamento)</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97</a:t>
            </a:fld>
            <a:endParaRPr lang="en-US"/>
          </a:p>
        </p:txBody>
      </p:sp>
    </p:spTree>
    <p:extLst>
      <p:ext uri="{BB962C8B-B14F-4D97-AF65-F5344CB8AC3E}">
        <p14:creationId xmlns:p14="http://schemas.microsoft.com/office/powerpoint/2010/main" val="182181037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742078"/>
            <a:ext cx="8542749" cy="5373665"/>
          </a:xfrm>
        </p:spPr>
        <p:txBody>
          <a:bodyPr>
            <a:normAutofit/>
          </a:bodyPr>
          <a:lstStyle/>
          <a:p>
            <a:pPr algn="just">
              <a:lnSpc>
                <a:spcPct val="90000"/>
              </a:lnSpc>
              <a:spcBef>
                <a:spcPts val="600"/>
              </a:spcBef>
              <a:spcAft>
                <a:spcPts val="1200"/>
              </a:spcAft>
            </a:pPr>
            <a:r>
              <a:rPr lang="pt-PT" sz="2200" dirty="0"/>
              <a:t>O primeiro contacto entre dois países foi feito pela polícia. Mas, para os efeitos do julgamento, o procurador público na Sérvia precisou do testemunho da vítima. </a:t>
            </a:r>
          </a:p>
          <a:p>
            <a:pPr algn="just">
              <a:lnSpc>
                <a:spcPct val="90000"/>
              </a:lnSpc>
              <a:spcBef>
                <a:spcPts val="600"/>
              </a:spcBef>
              <a:spcAft>
                <a:spcPts val="1200"/>
              </a:spcAft>
            </a:pPr>
            <a:r>
              <a:rPr lang="pt-PT" sz="2200" dirty="0"/>
              <a:t>O procurador público solicitou a assistência legal mútua do procurador público croata não só para as provas eletrónicas recebidas da polícia croata em primeiro lugar, mas também para o testemunho da vítima. </a:t>
            </a:r>
          </a:p>
          <a:p>
            <a:pPr algn="just">
              <a:lnSpc>
                <a:spcPct val="90000"/>
              </a:lnSpc>
              <a:spcBef>
                <a:spcPts val="600"/>
              </a:spcBef>
              <a:spcAft>
                <a:spcPts val="1200"/>
              </a:spcAft>
            </a:pPr>
            <a:r>
              <a:rPr lang="pt-PT" sz="2200" dirty="0"/>
              <a:t>O procurador público croata geriu a audiência perante o Tribunal Croata via ligação de vídeo. Na Croácia estavam presentes o juiz, o procurador público, o advogado do arguido (nomeado pelo Tribunal croata), testemunhas e a vítima com o seu advogado e pais; na Sérvia estavam presentes o procurador público, o advogado do arguido, este último não quis estar presente na sessão. </a:t>
            </a:r>
          </a:p>
          <a:p>
            <a:pPr algn="just">
              <a:lnSpc>
                <a:spcPct val="90000"/>
              </a:lnSpc>
              <a:spcBef>
                <a:spcPts val="600"/>
              </a:spcBef>
              <a:spcAft>
                <a:spcPts val="1200"/>
              </a:spcAft>
            </a:pPr>
            <a:r>
              <a:rPr lang="pt-PT" sz="2200" dirty="0"/>
              <a:t>As provas foram apresentadas no julgamento na Sérvia.</a:t>
            </a:r>
          </a:p>
          <a:p>
            <a:pPr>
              <a:lnSpc>
                <a:spcPct val="90000"/>
              </a:lnSpc>
              <a:spcBef>
                <a:spcPts val="600"/>
              </a:spcBef>
              <a:spcAft>
                <a:spcPts val="1200"/>
              </a:spcAft>
            </a:pPr>
            <a:endParaRPr lang="hr-HR" altLang="en-US" sz="2200" dirty="0"/>
          </a:p>
        </p:txBody>
      </p:sp>
      <p:sp>
        <p:nvSpPr>
          <p:cNvPr id="5" name="Title 1"/>
          <p:cNvSpPr>
            <a:spLocks noGrp="1"/>
          </p:cNvSpPr>
          <p:nvPr>
            <p:ph type="title"/>
          </p:nvPr>
        </p:nvSpPr>
        <p:spPr>
          <a:xfrm>
            <a:off x="457200" y="274638"/>
            <a:ext cx="8229600" cy="860425"/>
          </a:xfrm>
        </p:spPr>
        <p:txBody>
          <a:bodyPr/>
          <a:lstStyle/>
          <a:p>
            <a:r>
              <a:rPr lang="pt-PT" b="1"/>
              <a:t>Estudo de caso 2</a:t>
            </a:r>
            <a:r>
              <a:rPr lang="pt-PT"/>
              <a:t> (acompanhamento)</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98</a:t>
            </a:fld>
            <a:endParaRPr lang="en-US"/>
          </a:p>
        </p:txBody>
      </p:sp>
    </p:spTree>
    <p:extLst>
      <p:ext uri="{BB962C8B-B14F-4D97-AF65-F5344CB8AC3E}">
        <p14:creationId xmlns:p14="http://schemas.microsoft.com/office/powerpoint/2010/main" val="139037585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808025"/>
            <a:ext cx="8229600" cy="4525963"/>
          </a:xfrm>
        </p:spPr>
        <p:txBody>
          <a:bodyPr>
            <a:normAutofit fontScale="92500" lnSpcReduction="10000"/>
          </a:bodyPr>
          <a:lstStyle/>
          <a:p>
            <a:pPr>
              <a:buFont typeface="Arial" pitchFamily="34" charset="0"/>
              <a:buChar char="•"/>
              <a:defRPr/>
            </a:pPr>
            <a:r>
              <a:rPr lang="pt-PT" sz="2800" dirty="0"/>
              <a:t>Perguntas:</a:t>
            </a:r>
          </a:p>
          <a:p>
            <a:pPr marL="514350" indent="-514350">
              <a:buFont typeface="Arial" pitchFamily="34" charset="0"/>
              <a:buAutoNum type="arabicPeriod"/>
              <a:defRPr/>
            </a:pPr>
            <a:r>
              <a:rPr lang="pt-PT" sz="2800" dirty="0"/>
              <a:t>Qual é o conteúdo obrigatório de uma solicitação de </a:t>
            </a:r>
            <a:r>
              <a:rPr lang="pt-PT" sz="2800" dirty="0" err="1"/>
              <a:t>MLA</a:t>
            </a:r>
            <a:r>
              <a:rPr lang="pt-PT" sz="2800" dirty="0"/>
              <a:t>? </a:t>
            </a:r>
          </a:p>
          <a:p>
            <a:pPr marL="514350" indent="-514350">
              <a:buFont typeface="Arial" pitchFamily="34" charset="0"/>
              <a:buAutoNum type="arabicPeriod"/>
              <a:defRPr/>
            </a:pPr>
            <a:r>
              <a:rPr lang="pt-PT" sz="2800" dirty="0"/>
              <a:t>Algum Estado Parte na Convenção de Budapeste recusaria um pedido de </a:t>
            </a:r>
            <a:r>
              <a:rPr lang="pt-PT" sz="2800" dirty="0" err="1"/>
              <a:t>MLA</a:t>
            </a:r>
            <a:r>
              <a:rPr lang="pt-PT" sz="2800" dirty="0"/>
              <a:t> com a finalidade de preservar os dados relacionados com quaisquer infrações penais nos termos dos Artigos 2-11 da Convenção de Budapeste se não houver criminalidade dupla?</a:t>
            </a:r>
          </a:p>
          <a:p>
            <a:pPr marL="514350" indent="-514350">
              <a:buFont typeface="Arial" pitchFamily="34" charset="0"/>
              <a:buAutoNum type="arabicPeriod"/>
              <a:defRPr/>
            </a:pPr>
            <a:r>
              <a:rPr lang="pt-PT" sz="2800" dirty="0"/>
              <a:t>Para que crime é que utiliza mais o pedido de </a:t>
            </a:r>
            <a:r>
              <a:rPr lang="pt-PT" sz="2800" dirty="0" err="1"/>
              <a:t>MLA</a:t>
            </a:r>
            <a:r>
              <a:rPr lang="pt-PT" sz="2800" dirty="0"/>
              <a:t> como procurador público ou juiz?</a:t>
            </a:r>
          </a:p>
          <a:p>
            <a:pPr marL="514350" indent="-514350">
              <a:buFont typeface="Arial" pitchFamily="34" charset="0"/>
              <a:buAutoNum type="arabicPeriod"/>
              <a:defRPr/>
            </a:pPr>
            <a:endParaRPr lang="hr-HR" sz="2800" dirty="0"/>
          </a:p>
          <a:p>
            <a:pPr marL="514350" indent="-514350">
              <a:buFont typeface="Arial" pitchFamily="34" charset="0"/>
              <a:buAutoNum type="arabicPeriod"/>
              <a:defRPr/>
            </a:pPr>
            <a:endParaRPr lang="hr-HR" dirty="0"/>
          </a:p>
        </p:txBody>
      </p:sp>
      <p:sp>
        <p:nvSpPr>
          <p:cNvPr id="5" name="Title 1"/>
          <p:cNvSpPr>
            <a:spLocks noGrp="1"/>
          </p:cNvSpPr>
          <p:nvPr>
            <p:ph type="title"/>
          </p:nvPr>
        </p:nvSpPr>
        <p:spPr>
          <a:xfrm>
            <a:off x="457200" y="274638"/>
            <a:ext cx="8229600" cy="860425"/>
          </a:xfrm>
        </p:spPr>
        <p:txBody>
          <a:bodyPr/>
          <a:lstStyle/>
          <a:p>
            <a:r>
              <a:rPr lang="pt-PT" b="1"/>
              <a:t>Estudo de caso 2</a:t>
            </a:r>
            <a:r>
              <a:rPr lang="pt-PT"/>
              <a:t> (acompanhamento)</a:t>
            </a:r>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99</a:t>
            </a:fld>
            <a:endParaRPr lang="en-US"/>
          </a:p>
        </p:txBody>
      </p:sp>
    </p:spTree>
    <p:extLst>
      <p:ext uri="{BB962C8B-B14F-4D97-AF65-F5344CB8AC3E}">
        <p14:creationId xmlns:p14="http://schemas.microsoft.com/office/powerpoint/2010/main" val="3637555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16740</TotalTime>
  <Words>16109</Words>
  <Application>Microsoft Office PowerPoint</Application>
  <PresentationFormat>On-screen Show (4:3)</PresentationFormat>
  <Paragraphs>1001</Paragraphs>
  <Slides>107</Slides>
  <Notes>102</Notes>
  <HiddenSlides>0</HiddenSlides>
  <MMClips>0</MMClips>
  <ScaleCrop>false</ScaleCrop>
  <HeadingPairs>
    <vt:vector size="4" baseType="variant">
      <vt:variant>
        <vt:lpstr>Theme</vt:lpstr>
      </vt:variant>
      <vt:variant>
        <vt:i4>1</vt:i4>
      </vt:variant>
      <vt:variant>
        <vt:lpstr>Slide Titles</vt:lpstr>
      </vt:variant>
      <vt:variant>
        <vt:i4>107</vt:i4>
      </vt:variant>
    </vt:vector>
  </HeadingPairs>
  <TitlesOfParts>
    <vt:vector size="108" baseType="lpstr">
      <vt:lpstr>Office Theme</vt:lpstr>
      <vt:lpstr>Formação de Introdução sobre Cibercrime para Juízes e Procuradores</vt:lpstr>
      <vt:lpstr>Programa</vt:lpstr>
      <vt:lpstr>Programa</vt:lpstr>
      <vt:lpstr>Objetivos da sessão</vt:lpstr>
      <vt:lpstr>Objetivos da sessão</vt:lpstr>
      <vt:lpstr>Parte Um Introdução </vt:lpstr>
      <vt:lpstr>Prestador de serviços</vt:lpstr>
      <vt:lpstr>Prestador de serviços</vt:lpstr>
      <vt:lpstr>Provas Eletrónicas</vt:lpstr>
      <vt:lpstr>Tipos de dados</vt:lpstr>
      <vt:lpstr>Informação do subscritor</vt:lpstr>
      <vt:lpstr>Dados de tráfego</vt:lpstr>
      <vt:lpstr>Dados de conteúdo</vt:lpstr>
      <vt:lpstr>Dados da Nuvem</vt:lpstr>
      <vt:lpstr>O Grupo de Provas em Nuvem (CEG) do Conselho Europeu</vt:lpstr>
      <vt:lpstr>Os desafios das provas na nuvem</vt:lpstr>
      <vt:lpstr>PowerPoint Presentation</vt:lpstr>
      <vt:lpstr>Parte Dois Acesso aos dados retidos pelos prestadores de serviços </vt:lpstr>
      <vt:lpstr>Níveis de Cooperação</vt:lpstr>
      <vt:lpstr>Cooperação obrigatória</vt:lpstr>
      <vt:lpstr>Preservação acelerada de dados armazenados no computador</vt:lpstr>
      <vt:lpstr>Ordenar os prestadores de serviços a preservar dados</vt:lpstr>
      <vt:lpstr>Ordenar os prestadores de serviços a preservar dados</vt:lpstr>
      <vt:lpstr>Preservação Acelerada e Divulgação Parcial de Dados de Tráfego</vt:lpstr>
      <vt:lpstr>Solicitar aos prestadores de serviços que divulguem dados parciais de tráfego</vt:lpstr>
      <vt:lpstr>Solicitar aos prestadores de serviços que divulguem dados parciais de tráfego</vt:lpstr>
      <vt:lpstr>Ordens de produção</vt:lpstr>
      <vt:lpstr>Ordenar os prestadores de serviços produzam dados</vt:lpstr>
      <vt:lpstr>Ordenar os prestadores de serviços produzam dados</vt:lpstr>
      <vt:lpstr>Recolha em tempo real de dados de tráfego</vt:lpstr>
      <vt:lpstr>Ordenar aos prestadores de serviços que recolham dados de tráfego em tempo real </vt:lpstr>
      <vt:lpstr>Ordenar aos prestadores de serviços que recolham dados de tráfego em tempo real</vt:lpstr>
      <vt:lpstr>Ordenar aos prestadores de serviços que recolham dados de tráfego em tempo real</vt:lpstr>
      <vt:lpstr>Interceção de dados de conteúdo</vt:lpstr>
      <vt:lpstr>Ordenar prestadores de serviços a intercetar dados de conteúdo</vt:lpstr>
      <vt:lpstr>Ordenar prestadores de serviços a intercetar dados de conteúdo</vt:lpstr>
      <vt:lpstr>Ordenar prestadores de serviços a intercetar dados de conteúdo</vt:lpstr>
      <vt:lpstr>Cooperação Voluntária com Prestadores de Serviços</vt:lpstr>
      <vt:lpstr>Acesso a dados em Nuvem Mantidos por Prestadores de Serviços Nacionais</vt:lpstr>
      <vt:lpstr>PowerPoint Presentation</vt:lpstr>
      <vt:lpstr>Parte Três Acesso a dados retidos por prestadores de serviços estrangeiros</vt:lpstr>
      <vt:lpstr>Introdução</vt:lpstr>
      <vt:lpstr>Níveis de Cooperação</vt:lpstr>
      <vt:lpstr>Cooperação obrigatória</vt:lpstr>
      <vt:lpstr>Ordens de produção</vt:lpstr>
      <vt:lpstr>Preservação acelerada de dados armazenados no computador</vt:lpstr>
      <vt:lpstr>Solicitar aos prestadores de serviços multinacionais que preservem dados de forma acelerada</vt:lpstr>
      <vt:lpstr>Solicitar aos prestadores de serviços multinacionais que preservem dados de forma acelerada</vt:lpstr>
      <vt:lpstr>Divulgação acelerada de dados de tráfego preservados</vt:lpstr>
      <vt:lpstr>Solicitar aos prestadores de serviços multinacionais que divulguem dados de tráfego</vt:lpstr>
      <vt:lpstr>Assistência mútua em relação ao acesso de dados informáticos armazenados</vt:lpstr>
      <vt:lpstr>Solicitar acesso a dados armazenados aos prestadores de serviços estrangeiros</vt:lpstr>
      <vt:lpstr>Assistência mútua para a recolha de dados de tráfego em tempo real</vt:lpstr>
      <vt:lpstr>Pedir aos prestadores de serviços multinacionais que recolham dados de tráfego em tempo real</vt:lpstr>
      <vt:lpstr>Cooperação Voluntária com Mandato Legal</vt:lpstr>
      <vt:lpstr>PowerPoint Presentation</vt:lpstr>
      <vt:lpstr>Artigo 32 - Acesso Transfronteiriço a Dados Informáticos Armazenados com Consentimento ou Onde Disponíveis Publicamente</vt:lpstr>
      <vt:lpstr>Sem autorização </vt:lpstr>
      <vt:lpstr>Artigo 32 - Acesso Transfronteiriço a Dados Informáticos Armazenados com Consentimento ou Onde Disponíveis Publicamente</vt:lpstr>
      <vt:lpstr>Dados publicamente disponíveis </vt:lpstr>
      <vt:lpstr>Artigo 32 - Acesso Transfronteiriço a Dados Informáticos Armazenados com Consentimento ou Onde Disponíveis Publicamente</vt:lpstr>
      <vt:lpstr>Dados informáticos armazenados localizados noutra parte</vt:lpstr>
      <vt:lpstr>Artigo 32 - Acesso Transfronteiriço a Dados Informáticos Armazenados com Consentimento ou Onde Disponíveis Publicamente</vt:lpstr>
      <vt:lpstr>Consentimento legal e voluntário</vt:lpstr>
      <vt:lpstr>Artigo 32 - Acesso Transfronteiriço a Dados Informáticos Armazenados com Consentimento ou Onde Disponíveis Publicamente</vt:lpstr>
      <vt:lpstr>Pessoa que tem a autoridade legal para divulgar dados</vt:lpstr>
      <vt:lpstr>Cooperação voluntária sem Mandato Legal</vt:lpstr>
      <vt:lpstr>PowerPoint Presentation</vt:lpstr>
      <vt:lpstr>PowerPoint Presentation</vt:lpstr>
      <vt:lpstr>PowerPoint Presentation</vt:lpstr>
      <vt:lpstr>Apple</vt:lpstr>
      <vt:lpstr>Facebook</vt:lpstr>
      <vt:lpstr>Microsoft</vt:lpstr>
      <vt:lpstr>Considerações na Cooperação com Prestadores de Serviços Estrangeiros</vt:lpstr>
      <vt:lpstr>Volatilidade de Políticas</vt:lpstr>
      <vt:lpstr>Localização, Territorialidade e Jurisdição</vt:lpstr>
      <vt:lpstr>Prestadores dos EUA vs Europeus</vt:lpstr>
      <vt:lpstr>Solicitações de preservação diretas e de emergência</vt:lpstr>
      <vt:lpstr>Requisitos diferentes para diferentes tipos de dados</vt:lpstr>
      <vt:lpstr> Por exemplo, Google Inc.</vt:lpstr>
      <vt:lpstr> Por exemplo, Google Inc.</vt:lpstr>
      <vt:lpstr> Por exemplo, Google Inc.</vt:lpstr>
      <vt:lpstr>PowerPoint Presentation</vt:lpstr>
      <vt:lpstr>Parte quatro Estudos de caso </vt:lpstr>
      <vt:lpstr>Estudos de caso 1 a 3</vt:lpstr>
      <vt:lpstr>Estudo de caso 1</vt:lpstr>
      <vt:lpstr>Estudo de caso 1 (acompanhamento)</vt:lpstr>
      <vt:lpstr>Estudo de caso 1 (acompanhamento)</vt:lpstr>
      <vt:lpstr>Estudo de caso 1 (acompanhamento)</vt:lpstr>
      <vt:lpstr>Estudo de caso 1 (acompanhamento)</vt:lpstr>
      <vt:lpstr>Estudo de caso 1 (acompanhamento)</vt:lpstr>
      <vt:lpstr>Estudo de caso 1 (acompanhamento)</vt:lpstr>
      <vt:lpstr>Estudo de caso 1 (acompanhamento)</vt:lpstr>
      <vt:lpstr>Estudo de caso 1 (acompanhamento)</vt:lpstr>
      <vt:lpstr>Estudo de caso 2</vt:lpstr>
      <vt:lpstr>Estudo de caso 2 (acompanhamento)</vt:lpstr>
      <vt:lpstr>Estudo de caso 2 (acompanhamento)</vt:lpstr>
      <vt:lpstr>Estudo de caso 2 (acompanhamento)</vt:lpstr>
      <vt:lpstr>Estudo de caso 2 (acompanhamento)</vt:lpstr>
      <vt:lpstr>Estudo de caso 3 - legalidade das provas</vt:lpstr>
      <vt:lpstr>Estudo de caso 3 (acompanhamento)</vt:lpstr>
      <vt:lpstr>Estudo de caso 4</vt:lpstr>
      <vt:lpstr>PowerPoint Presentation</vt:lpstr>
      <vt:lpstr>Parte Cinco Resumo </vt:lpstr>
      <vt:lpstr>Objetivos da sessão</vt:lpstr>
      <vt:lpstr>Objetivos da sessão</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SALOMON Elvio</cp:lastModifiedBy>
  <cp:revision>438</cp:revision>
  <cp:lastPrinted>2012-01-06T12:07:57Z</cp:lastPrinted>
  <dcterms:created xsi:type="dcterms:W3CDTF">2012-01-25T11:53:12Z</dcterms:created>
  <dcterms:modified xsi:type="dcterms:W3CDTF">2018-10-12T07:54:20Z</dcterms:modified>
</cp:coreProperties>
</file>